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58" r:id="rId4"/>
    <p:sldId id="259" r:id="rId5"/>
    <p:sldId id="260" r:id="rId6"/>
    <p:sldId id="261" r:id="rId7"/>
    <p:sldId id="263" r:id="rId8"/>
    <p:sldId id="264" r:id="rId9"/>
    <p:sldId id="265" r:id="rId10"/>
    <p:sldId id="267" r:id="rId11"/>
    <p:sldId id="268" r:id="rId12"/>
    <p:sldId id="269" r:id="rId13"/>
    <p:sldId id="270" r:id="rId14"/>
    <p:sldId id="271" r:id="rId15"/>
    <p:sldId id="272" r:id="rId16"/>
    <p:sldId id="273" r:id="rId17"/>
    <p:sldId id="275" r:id="rId18"/>
    <p:sldId id="274" r:id="rId19"/>
    <p:sldId id="276" r:id="rId20"/>
    <p:sldId id="277" r:id="rId21"/>
    <p:sldId id="278" r:id="rId22"/>
    <p:sldId id="282" r:id="rId23"/>
    <p:sldId id="279" r:id="rId24"/>
    <p:sldId id="285" r:id="rId25"/>
    <p:sldId id="284" r:id="rId26"/>
    <p:sldId id="286" r:id="rId27"/>
    <p:sldId id="287" r:id="rId28"/>
    <p:sldId id="288" r:id="rId29"/>
    <p:sldId id="281" r:id="rId30"/>
    <p:sldId id="290" r:id="rId31"/>
    <p:sldId id="291" r:id="rId32"/>
    <p:sldId id="292" r:id="rId33"/>
    <p:sldId id="293" r:id="rId34"/>
    <p:sldId id="294" r:id="rId35"/>
    <p:sldId id="315" r:id="rId36"/>
    <p:sldId id="307" r:id="rId37"/>
    <p:sldId id="316" r:id="rId38"/>
    <p:sldId id="306" r:id="rId39"/>
    <p:sldId id="296" r:id="rId40"/>
    <p:sldId id="297" r:id="rId41"/>
    <p:sldId id="295" r:id="rId42"/>
    <p:sldId id="314" r:id="rId43"/>
    <p:sldId id="298" r:id="rId44"/>
    <p:sldId id="299" r:id="rId45"/>
    <p:sldId id="303" r:id="rId46"/>
    <p:sldId id="304" r:id="rId47"/>
    <p:sldId id="305" r:id="rId48"/>
    <p:sldId id="300" r:id="rId49"/>
    <p:sldId id="301" r:id="rId50"/>
    <p:sldId id="302" r:id="rId51"/>
    <p:sldId id="309" r:id="rId52"/>
    <p:sldId id="310" r:id="rId53"/>
    <p:sldId id="311" r:id="rId54"/>
    <p:sldId id="312" r:id="rId55"/>
    <p:sldId id="313" r:id="rId56"/>
    <p:sldId id="308" r:id="rId57"/>
    <p:sldId id="28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0A18F-2D3D-4FCC-84AA-594A9A9987F8}" type="datetimeFigureOut">
              <a:rPr lang="en-US" smtClean="0"/>
              <a:t>9/3/2023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770EB-6657-4F57-A8E7-CFA774F77760}" type="slidenum">
              <a:rPr lang="en-US" smtClean="0"/>
              <a:t>‹#›</a:t>
            </a:fld>
            <a:endParaRPr lang="en-US"/>
          </a:p>
        </p:txBody>
      </p:sp>
    </p:spTree>
    <p:extLst>
      <p:ext uri="{BB962C8B-B14F-4D97-AF65-F5344CB8AC3E}">
        <p14:creationId xmlns:p14="http://schemas.microsoft.com/office/powerpoint/2010/main" val="3324078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770EB-6657-4F57-A8E7-CFA774F77760}" type="slidenum">
              <a:rPr lang="en-US" smtClean="0"/>
              <a:t>49</a:t>
            </a:fld>
            <a:endParaRPr lang="en-US"/>
          </a:p>
        </p:txBody>
      </p:sp>
    </p:spTree>
    <p:extLst>
      <p:ext uri="{BB962C8B-B14F-4D97-AF65-F5344CB8AC3E}">
        <p14:creationId xmlns:p14="http://schemas.microsoft.com/office/powerpoint/2010/main" val="2711704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763F9-DBEC-846F-84E7-0EC548F2EB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BE68DA-4904-CA1F-1F8F-3DBDA4AE35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E6DF9B-1ABD-DAE7-5766-CFA8B8B08003}"/>
              </a:ext>
            </a:extLst>
          </p:cNvPr>
          <p:cNvSpPr>
            <a:spLocks noGrp="1"/>
          </p:cNvSpPr>
          <p:nvPr>
            <p:ph type="dt" sz="half" idx="10"/>
          </p:nvPr>
        </p:nvSpPr>
        <p:spPr/>
        <p:txBody>
          <a:bodyPr/>
          <a:lstStyle/>
          <a:p>
            <a:fld id="{1CD695AD-9E0D-47D3-8F2B-4C2897EFA8C1}" type="datetimeFigureOut">
              <a:rPr lang="en-US" smtClean="0"/>
              <a:t>9/3/2023</a:t>
            </a:fld>
            <a:endParaRPr lang="en-US"/>
          </a:p>
        </p:txBody>
      </p:sp>
      <p:sp>
        <p:nvSpPr>
          <p:cNvPr id="5" name="Footer Placeholder 4">
            <a:extLst>
              <a:ext uri="{FF2B5EF4-FFF2-40B4-BE49-F238E27FC236}">
                <a16:creationId xmlns:a16="http://schemas.microsoft.com/office/drawing/2014/main" id="{AB1FB38A-874A-0468-97CF-D854F482FD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9680A-B86B-0963-D70A-0B2A1C7E34E9}"/>
              </a:ext>
            </a:extLst>
          </p:cNvPr>
          <p:cNvSpPr>
            <a:spLocks noGrp="1"/>
          </p:cNvSpPr>
          <p:nvPr>
            <p:ph type="sldNum" sz="quarter" idx="12"/>
          </p:nvPr>
        </p:nvSpPr>
        <p:spPr/>
        <p:txBody>
          <a:bodyPr/>
          <a:lstStyle/>
          <a:p>
            <a:fld id="{919F79AC-E291-4E37-A8BB-B221018A8842}" type="slidenum">
              <a:rPr lang="en-US" smtClean="0"/>
              <a:t>‹#›</a:t>
            </a:fld>
            <a:endParaRPr lang="en-US"/>
          </a:p>
        </p:txBody>
      </p:sp>
    </p:spTree>
    <p:extLst>
      <p:ext uri="{BB962C8B-B14F-4D97-AF65-F5344CB8AC3E}">
        <p14:creationId xmlns:p14="http://schemas.microsoft.com/office/powerpoint/2010/main" val="307796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3A64-E0CA-AEC5-C9BA-9FB493801D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CAFC22-AF4A-9D1A-F06E-BB647A099F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9FAFA-C1CD-FCAE-E408-68E8ECAB535D}"/>
              </a:ext>
            </a:extLst>
          </p:cNvPr>
          <p:cNvSpPr>
            <a:spLocks noGrp="1"/>
          </p:cNvSpPr>
          <p:nvPr>
            <p:ph type="dt" sz="half" idx="10"/>
          </p:nvPr>
        </p:nvSpPr>
        <p:spPr/>
        <p:txBody>
          <a:bodyPr/>
          <a:lstStyle/>
          <a:p>
            <a:fld id="{1CD695AD-9E0D-47D3-8F2B-4C2897EFA8C1}" type="datetimeFigureOut">
              <a:rPr lang="en-US" smtClean="0"/>
              <a:t>9/3/2023</a:t>
            </a:fld>
            <a:endParaRPr lang="en-US"/>
          </a:p>
        </p:txBody>
      </p:sp>
      <p:sp>
        <p:nvSpPr>
          <p:cNvPr id="5" name="Footer Placeholder 4">
            <a:extLst>
              <a:ext uri="{FF2B5EF4-FFF2-40B4-BE49-F238E27FC236}">
                <a16:creationId xmlns:a16="http://schemas.microsoft.com/office/drawing/2014/main" id="{6DB2357E-75D4-3F15-616D-E57D5E75D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89D03-CDFB-8EE9-415B-C10DA2C6454B}"/>
              </a:ext>
            </a:extLst>
          </p:cNvPr>
          <p:cNvSpPr>
            <a:spLocks noGrp="1"/>
          </p:cNvSpPr>
          <p:nvPr>
            <p:ph type="sldNum" sz="quarter" idx="12"/>
          </p:nvPr>
        </p:nvSpPr>
        <p:spPr/>
        <p:txBody>
          <a:bodyPr/>
          <a:lstStyle/>
          <a:p>
            <a:fld id="{919F79AC-E291-4E37-A8BB-B221018A8842}" type="slidenum">
              <a:rPr lang="en-US" smtClean="0"/>
              <a:t>‹#›</a:t>
            </a:fld>
            <a:endParaRPr lang="en-US"/>
          </a:p>
        </p:txBody>
      </p:sp>
    </p:spTree>
    <p:extLst>
      <p:ext uri="{BB962C8B-B14F-4D97-AF65-F5344CB8AC3E}">
        <p14:creationId xmlns:p14="http://schemas.microsoft.com/office/powerpoint/2010/main" val="19551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C83AD-E4BB-545B-6388-2AD9602059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04BC59-1C15-F424-BAA5-F99DE3E9C1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5B689-F130-ECAE-A021-72096419C9FF}"/>
              </a:ext>
            </a:extLst>
          </p:cNvPr>
          <p:cNvSpPr>
            <a:spLocks noGrp="1"/>
          </p:cNvSpPr>
          <p:nvPr>
            <p:ph type="dt" sz="half" idx="10"/>
          </p:nvPr>
        </p:nvSpPr>
        <p:spPr/>
        <p:txBody>
          <a:bodyPr/>
          <a:lstStyle/>
          <a:p>
            <a:fld id="{1CD695AD-9E0D-47D3-8F2B-4C2897EFA8C1}" type="datetimeFigureOut">
              <a:rPr lang="en-US" smtClean="0"/>
              <a:t>9/3/2023</a:t>
            </a:fld>
            <a:endParaRPr lang="en-US"/>
          </a:p>
        </p:txBody>
      </p:sp>
      <p:sp>
        <p:nvSpPr>
          <p:cNvPr id="5" name="Footer Placeholder 4">
            <a:extLst>
              <a:ext uri="{FF2B5EF4-FFF2-40B4-BE49-F238E27FC236}">
                <a16:creationId xmlns:a16="http://schemas.microsoft.com/office/drawing/2014/main" id="{F1338AB8-3E71-F354-4948-75F7FDE36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D5568-23DA-1752-54A9-6B5387F1A201}"/>
              </a:ext>
            </a:extLst>
          </p:cNvPr>
          <p:cNvSpPr>
            <a:spLocks noGrp="1"/>
          </p:cNvSpPr>
          <p:nvPr>
            <p:ph type="sldNum" sz="quarter" idx="12"/>
          </p:nvPr>
        </p:nvSpPr>
        <p:spPr/>
        <p:txBody>
          <a:bodyPr/>
          <a:lstStyle/>
          <a:p>
            <a:fld id="{919F79AC-E291-4E37-A8BB-B221018A8842}" type="slidenum">
              <a:rPr lang="en-US" smtClean="0"/>
              <a:t>‹#›</a:t>
            </a:fld>
            <a:endParaRPr lang="en-US"/>
          </a:p>
        </p:txBody>
      </p:sp>
    </p:spTree>
    <p:extLst>
      <p:ext uri="{BB962C8B-B14F-4D97-AF65-F5344CB8AC3E}">
        <p14:creationId xmlns:p14="http://schemas.microsoft.com/office/powerpoint/2010/main" val="415518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7200-8C73-8B4D-2E5C-CAD162568E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86B7B-8976-033E-58D6-F34A6F103D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251E87-82D8-2831-358F-4B1EA0F916E1}"/>
              </a:ext>
            </a:extLst>
          </p:cNvPr>
          <p:cNvSpPr>
            <a:spLocks noGrp="1"/>
          </p:cNvSpPr>
          <p:nvPr>
            <p:ph type="dt" sz="half" idx="10"/>
          </p:nvPr>
        </p:nvSpPr>
        <p:spPr/>
        <p:txBody>
          <a:bodyPr/>
          <a:lstStyle/>
          <a:p>
            <a:fld id="{1CD695AD-9E0D-47D3-8F2B-4C2897EFA8C1}" type="datetimeFigureOut">
              <a:rPr lang="en-US" smtClean="0"/>
              <a:t>9/3/2023</a:t>
            </a:fld>
            <a:endParaRPr lang="en-US"/>
          </a:p>
        </p:txBody>
      </p:sp>
      <p:sp>
        <p:nvSpPr>
          <p:cNvPr id="5" name="Footer Placeholder 4">
            <a:extLst>
              <a:ext uri="{FF2B5EF4-FFF2-40B4-BE49-F238E27FC236}">
                <a16:creationId xmlns:a16="http://schemas.microsoft.com/office/drawing/2014/main" id="{8F196E3C-3489-2231-7792-9E728FC88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3F97D-0A56-F2D6-0C62-CA09A0C03673}"/>
              </a:ext>
            </a:extLst>
          </p:cNvPr>
          <p:cNvSpPr>
            <a:spLocks noGrp="1"/>
          </p:cNvSpPr>
          <p:nvPr>
            <p:ph type="sldNum" sz="quarter" idx="12"/>
          </p:nvPr>
        </p:nvSpPr>
        <p:spPr/>
        <p:txBody>
          <a:bodyPr/>
          <a:lstStyle/>
          <a:p>
            <a:fld id="{919F79AC-E291-4E37-A8BB-B221018A8842}" type="slidenum">
              <a:rPr lang="en-US" smtClean="0"/>
              <a:t>‹#›</a:t>
            </a:fld>
            <a:endParaRPr lang="en-US"/>
          </a:p>
        </p:txBody>
      </p:sp>
    </p:spTree>
    <p:extLst>
      <p:ext uri="{BB962C8B-B14F-4D97-AF65-F5344CB8AC3E}">
        <p14:creationId xmlns:p14="http://schemas.microsoft.com/office/powerpoint/2010/main" val="26319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4CF-1FD2-53A5-0974-737D8618B4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71BD6A-474D-8260-68C7-D774AF1A5F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331F7A-A810-E9DA-D8A8-E994DCD72706}"/>
              </a:ext>
            </a:extLst>
          </p:cNvPr>
          <p:cNvSpPr>
            <a:spLocks noGrp="1"/>
          </p:cNvSpPr>
          <p:nvPr>
            <p:ph type="dt" sz="half" idx="10"/>
          </p:nvPr>
        </p:nvSpPr>
        <p:spPr/>
        <p:txBody>
          <a:bodyPr/>
          <a:lstStyle/>
          <a:p>
            <a:fld id="{1CD695AD-9E0D-47D3-8F2B-4C2897EFA8C1}" type="datetimeFigureOut">
              <a:rPr lang="en-US" smtClean="0"/>
              <a:t>9/3/2023</a:t>
            </a:fld>
            <a:endParaRPr lang="en-US"/>
          </a:p>
        </p:txBody>
      </p:sp>
      <p:sp>
        <p:nvSpPr>
          <p:cNvPr id="5" name="Footer Placeholder 4">
            <a:extLst>
              <a:ext uri="{FF2B5EF4-FFF2-40B4-BE49-F238E27FC236}">
                <a16:creationId xmlns:a16="http://schemas.microsoft.com/office/drawing/2014/main" id="{FB62C0B8-697C-4D95-9B31-65AEB67AA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E0813-EA07-9AE7-1E4D-D6761BFC4A63}"/>
              </a:ext>
            </a:extLst>
          </p:cNvPr>
          <p:cNvSpPr>
            <a:spLocks noGrp="1"/>
          </p:cNvSpPr>
          <p:nvPr>
            <p:ph type="sldNum" sz="quarter" idx="12"/>
          </p:nvPr>
        </p:nvSpPr>
        <p:spPr/>
        <p:txBody>
          <a:bodyPr/>
          <a:lstStyle/>
          <a:p>
            <a:fld id="{919F79AC-E291-4E37-A8BB-B221018A8842}" type="slidenum">
              <a:rPr lang="en-US" smtClean="0"/>
              <a:t>‹#›</a:t>
            </a:fld>
            <a:endParaRPr lang="en-US"/>
          </a:p>
        </p:txBody>
      </p:sp>
    </p:spTree>
    <p:extLst>
      <p:ext uri="{BB962C8B-B14F-4D97-AF65-F5344CB8AC3E}">
        <p14:creationId xmlns:p14="http://schemas.microsoft.com/office/powerpoint/2010/main" val="3475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278B-23DB-52BD-9C08-E6CD1C9A03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201AAC-8BEC-82F9-8EA3-31FF56AE81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27D38D-99BF-DE98-0861-F9EB195813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CB759A-AD7A-F927-1DCA-6286F5A66223}"/>
              </a:ext>
            </a:extLst>
          </p:cNvPr>
          <p:cNvSpPr>
            <a:spLocks noGrp="1"/>
          </p:cNvSpPr>
          <p:nvPr>
            <p:ph type="dt" sz="half" idx="10"/>
          </p:nvPr>
        </p:nvSpPr>
        <p:spPr/>
        <p:txBody>
          <a:bodyPr/>
          <a:lstStyle/>
          <a:p>
            <a:fld id="{1CD695AD-9E0D-47D3-8F2B-4C2897EFA8C1}" type="datetimeFigureOut">
              <a:rPr lang="en-US" smtClean="0"/>
              <a:t>9/3/2023</a:t>
            </a:fld>
            <a:endParaRPr lang="en-US"/>
          </a:p>
        </p:txBody>
      </p:sp>
      <p:sp>
        <p:nvSpPr>
          <p:cNvPr id="6" name="Footer Placeholder 5">
            <a:extLst>
              <a:ext uri="{FF2B5EF4-FFF2-40B4-BE49-F238E27FC236}">
                <a16:creationId xmlns:a16="http://schemas.microsoft.com/office/drawing/2014/main" id="{DBDA767F-C1F9-35C3-AB35-7E5A68A7D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EB79D-A32C-895D-2E78-8309E5A84696}"/>
              </a:ext>
            </a:extLst>
          </p:cNvPr>
          <p:cNvSpPr>
            <a:spLocks noGrp="1"/>
          </p:cNvSpPr>
          <p:nvPr>
            <p:ph type="sldNum" sz="quarter" idx="12"/>
          </p:nvPr>
        </p:nvSpPr>
        <p:spPr/>
        <p:txBody>
          <a:bodyPr/>
          <a:lstStyle/>
          <a:p>
            <a:fld id="{919F79AC-E291-4E37-A8BB-B221018A8842}" type="slidenum">
              <a:rPr lang="en-US" smtClean="0"/>
              <a:t>‹#›</a:t>
            </a:fld>
            <a:endParaRPr lang="en-US"/>
          </a:p>
        </p:txBody>
      </p:sp>
    </p:spTree>
    <p:extLst>
      <p:ext uri="{BB962C8B-B14F-4D97-AF65-F5344CB8AC3E}">
        <p14:creationId xmlns:p14="http://schemas.microsoft.com/office/powerpoint/2010/main" val="3454079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7B1B2-825A-B0F4-3283-E8EBBCAA32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55056-1C3E-9CD2-1148-85F4269253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4A2C70-C429-CD0C-5BCE-3D5883154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40716B-309E-FAD3-EBE3-E428E848B3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763F1A-99CD-F982-230E-E09209D4F8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564E2A-8FBE-0AF6-9519-33A58FBE42C8}"/>
              </a:ext>
            </a:extLst>
          </p:cNvPr>
          <p:cNvSpPr>
            <a:spLocks noGrp="1"/>
          </p:cNvSpPr>
          <p:nvPr>
            <p:ph type="dt" sz="half" idx="10"/>
          </p:nvPr>
        </p:nvSpPr>
        <p:spPr/>
        <p:txBody>
          <a:bodyPr/>
          <a:lstStyle/>
          <a:p>
            <a:fld id="{1CD695AD-9E0D-47D3-8F2B-4C2897EFA8C1}" type="datetimeFigureOut">
              <a:rPr lang="en-US" smtClean="0"/>
              <a:t>9/3/2023</a:t>
            </a:fld>
            <a:endParaRPr lang="en-US"/>
          </a:p>
        </p:txBody>
      </p:sp>
      <p:sp>
        <p:nvSpPr>
          <p:cNvPr id="8" name="Footer Placeholder 7">
            <a:extLst>
              <a:ext uri="{FF2B5EF4-FFF2-40B4-BE49-F238E27FC236}">
                <a16:creationId xmlns:a16="http://schemas.microsoft.com/office/drawing/2014/main" id="{228714DF-EEC6-B0C8-0CF5-1DF8568062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4ACE4-33AD-020C-0AC5-C149B424C702}"/>
              </a:ext>
            </a:extLst>
          </p:cNvPr>
          <p:cNvSpPr>
            <a:spLocks noGrp="1"/>
          </p:cNvSpPr>
          <p:nvPr>
            <p:ph type="sldNum" sz="quarter" idx="12"/>
          </p:nvPr>
        </p:nvSpPr>
        <p:spPr/>
        <p:txBody>
          <a:bodyPr/>
          <a:lstStyle/>
          <a:p>
            <a:fld id="{919F79AC-E291-4E37-A8BB-B221018A8842}" type="slidenum">
              <a:rPr lang="en-US" smtClean="0"/>
              <a:t>‹#›</a:t>
            </a:fld>
            <a:endParaRPr lang="en-US"/>
          </a:p>
        </p:txBody>
      </p:sp>
    </p:spTree>
    <p:extLst>
      <p:ext uri="{BB962C8B-B14F-4D97-AF65-F5344CB8AC3E}">
        <p14:creationId xmlns:p14="http://schemas.microsoft.com/office/powerpoint/2010/main" val="1600117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3C381-7992-79DD-3EEE-AF7C34AE11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D1834E-3C44-84B2-E93D-1234E87DCA1B}"/>
              </a:ext>
            </a:extLst>
          </p:cNvPr>
          <p:cNvSpPr>
            <a:spLocks noGrp="1"/>
          </p:cNvSpPr>
          <p:nvPr>
            <p:ph type="dt" sz="half" idx="10"/>
          </p:nvPr>
        </p:nvSpPr>
        <p:spPr/>
        <p:txBody>
          <a:bodyPr/>
          <a:lstStyle/>
          <a:p>
            <a:fld id="{1CD695AD-9E0D-47D3-8F2B-4C2897EFA8C1}" type="datetimeFigureOut">
              <a:rPr lang="en-US" smtClean="0"/>
              <a:t>9/3/2023</a:t>
            </a:fld>
            <a:endParaRPr lang="en-US"/>
          </a:p>
        </p:txBody>
      </p:sp>
      <p:sp>
        <p:nvSpPr>
          <p:cNvPr id="4" name="Footer Placeholder 3">
            <a:extLst>
              <a:ext uri="{FF2B5EF4-FFF2-40B4-BE49-F238E27FC236}">
                <a16:creationId xmlns:a16="http://schemas.microsoft.com/office/drawing/2014/main" id="{0426AF4D-DE47-1A83-B739-E3857D82F5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EA768F-4EFD-DB3A-578D-4F931ADA1B8C}"/>
              </a:ext>
            </a:extLst>
          </p:cNvPr>
          <p:cNvSpPr>
            <a:spLocks noGrp="1"/>
          </p:cNvSpPr>
          <p:nvPr>
            <p:ph type="sldNum" sz="quarter" idx="12"/>
          </p:nvPr>
        </p:nvSpPr>
        <p:spPr/>
        <p:txBody>
          <a:bodyPr/>
          <a:lstStyle/>
          <a:p>
            <a:fld id="{919F79AC-E291-4E37-A8BB-B221018A8842}" type="slidenum">
              <a:rPr lang="en-US" smtClean="0"/>
              <a:t>‹#›</a:t>
            </a:fld>
            <a:endParaRPr lang="en-US"/>
          </a:p>
        </p:txBody>
      </p:sp>
    </p:spTree>
    <p:extLst>
      <p:ext uri="{BB962C8B-B14F-4D97-AF65-F5344CB8AC3E}">
        <p14:creationId xmlns:p14="http://schemas.microsoft.com/office/powerpoint/2010/main" val="1736683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624ECD-F3A0-E18D-FBB3-73C8B7E26B38}"/>
              </a:ext>
            </a:extLst>
          </p:cNvPr>
          <p:cNvSpPr>
            <a:spLocks noGrp="1"/>
          </p:cNvSpPr>
          <p:nvPr>
            <p:ph type="dt" sz="half" idx="10"/>
          </p:nvPr>
        </p:nvSpPr>
        <p:spPr/>
        <p:txBody>
          <a:bodyPr/>
          <a:lstStyle/>
          <a:p>
            <a:fld id="{1CD695AD-9E0D-47D3-8F2B-4C2897EFA8C1}" type="datetimeFigureOut">
              <a:rPr lang="en-US" smtClean="0"/>
              <a:t>9/3/2023</a:t>
            </a:fld>
            <a:endParaRPr lang="en-US"/>
          </a:p>
        </p:txBody>
      </p:sp>
      <p:sp>
        <p:nvSpPr>
          <p:cNvPr id="3" name="Footer Placeholder 2">
            <a:extLst>
              <a:ext uri="{FF2B5EF4-FFF2-40B4-BE49-F238E27FC236}">
                <a16:creationId xmlns:a16="http://schemas.microsoft.com/office/drawing/2014/main" id="{40F7CC81-0315-3D17-9A05-1774BDEF05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978BC0-8926-ACD2-B5A6-0044367257D3}"/>
              </a:ext>
            </a:extLst>
          </p:cNvPr>
          <p:cNvSpPr>
            <a:spLocks noGrp="1"/>
          </p:cNvSpPr>
          <p:nvPr>
            <p:ph type="sldNum" sz="quarter" idx="12"/>
          </p:nvPr>
        </p:nvSpPr>
        <p:spPr/>
        <p:txBody>
          <a:bodyPr/>
          <a:lstStyle/>
          <a:p>
            <a:fld id="{919F79AC-E291-4E37-A8BB-B221018A8842}" type="slidenum">
              <a:rPr lang="en-US" smtClean="0"/>
              <a:t>‹#›</a:t>
            </a:fld>
            <a:endParaRPr lang="en-US"/>
          </a:p>
        </p:txBody>
      </p:sp>
    </p:spTree>
    <p:extLst>
      <p:ext uri="{BB962C8B-B14F-4D97-AF65-F5344CB8AC3E}">
        <p14:creationId xmlns:p14="http://schemas.microsoft.com/office/powerpoint/2010/main" val="3609571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ED30-0EB0-A3D0-83AC-85B4D65C7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089AC8-C953-E2C7-B92B-0C616F5FDE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69EA59-D8D1-FEC0-9D77-2D1851A9D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FD0BC8-F5DA-A89C-A159-D6ACD50842AA}"/>
              </a:ext>
            </a:extLst>
          </p:cNvPr>
          <p:cNvSpPr>
            <a:spLocks noGrp="1"/>
          </p:cNvSpPr>
          <p:nvPr>
            <p:ph type="dt" sz="half" idx="10"/>
          </p:nvPr>
        </p:nvSpPr>
        <p:spPr/>
        <p:txBody>
          <a:bodyPr/>
          <a:lstStyle/>
          <a:p>
            <a:fld id="{1CD695AD-9E0D-47D3-8F2B-4C2897EFA8C1}" type="datetimeFigureOut">
              <a:rPr lang="en-US" smtClean="0"/>
              <a:t>9/3/2023</a:t>
            </a:fld>
            <a:endParaRPr lang="en-US"/>
          </a:p>
        </p:txBody>
      </p:sp>
      <p:sp>
        <p:nvSpPr>
          <p:cNvPr id="6" name="Footer Placeholder 5">
            <a:extLst>
              <a:ext uri="{FF2B5EF4-FFF2-40B4-BE49-F238E27FC236}">
                <a16:creationId xmlns:a16="http://schemas.microsoft.com/office/drawing/2014/main" id="{A933176B-9D40-6417-9EB4-6DD687F635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A4FFD4-C941-DAB5-8114-2241F020D249}"/>
              </a:ext>
            </a:extLst>
          </p:cNvPr>
          <p:cNvSpPr>
            <a:spLocks noGrp="1"/>
          </p:cNvSpPr>
          <p:nvPr>
            <p:ph type="sldNum" sz="quarter" idx="12"/>
          </p:nvPr>
        </p:nvSpPr>
        <p:spPr/>
        <p:txBody>
          <a:bodyPr/>
          <a:lstStyle/>
          <a:p>
            <a:fld id="{919F79AC-E291-4E37-A8BB-B221018A8842}" type="slidenum">
              <a:rPr lang="en-US" smtClean="0"/>
              <a:t>‹#›</a:t>
            </a:fld>
            <a:endParaRPr lang="en-US"/>
          </a:p>
        </p:txBody>
      </p:sp>
    </p:spTree>
    <p:extLst>
      <p:ext uri="{BB962C8B-B14F-4D97-AF65-F5344CB8AC3E}">
        <p14:creationId xmlns:p14="http://schemas.microsoft.com/office/powerpoint/2010/main" val="328042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AFDD-8D65-6D57-698E-F6E9B2FA29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B673E4-4A7D-C6D9-8663-57B342BF8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B59449-1D7B-B536-208D-DFC7874A7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63D87-2A37-330C-5E24-13859EC6CD1E}"/>
              </a:ext>
            </a:extLst>
          </p:cNvPr>
          <p:cNvSpPr>
            <a:spLocks noGrp="1"/>
          </p:cNvSpPr>
          <p:nvPr>
            <p:ph type="dt" sz="half" idx="10"/>
          </p:nvPr>
        </p:nvSpPr>
        <p:spPr/>
        <p:txBody>
          <a:bodyPr/>
          <a:lstStyle/>
          <a:p>
            <a:fld id="{1CD695AD-9E0D-47D3-8F2B-4C2897EFA8C1}" type="datetimeFigureOut">
              <a:rPr lang="en-US" smtClean="0"/>
              <a:t>9/3/2023</a:t>
            </a:fld>
            <a:endParaRPr lang="en-US"/>
          </a:p>
        </p:txBody>
      </p:sp>
      <p:sp>
        <p:nvSpPr>
          <p:cNvPr id="6" name="Footer Placeholder 5">
            <a:extLst>
              <a:ext uri="{FF2B5EF4-FFF2-40B4-BE49-F238E27FC236}">
                <a16:creationId xmlns:a16="http://schemas.microsoft.com/office/drawing/2014/main" id="{3AA6E621-0689-453B-2F5F-34956A38C8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FD431-3BE7-6722-0B15-BBB1A96DB5D8}"/>
              </a:ext>
            </a:extLst>
          </p:cNvPr>
          <p:cNvSpPr>
            <a:spLocks noGrp="1"/>
          </p:cNvSpPr>
          <p:nvPr>
            <p:ph type="sldNum" sz="quarter" idx="12"/>
          </p:nvPr>
        </p:nvSpPr>
        <p:spPr/>
        <p:txBody>
          <a:bodyPr/>
          <a:lstStyle/>
          <a:p>
            <a:fld id="{919F79AC-E291-4E37-A8BB-B221018A8842}" type="slidenum">
              <a:rPr lang="en-US" smtClean="0"/>
              <a:t>‹#›</a:t>
            </a:fld>
            <a:endParaRPr lang="en-US"/>
          </a:p>
        </p:txBody>
      </p:sp>
    </p:spTree>
    <p:extLst>
      <p:ext uri="{BB962C8B-B14F-4D97-AF65-F5344CB8AC3E}">
        <p14:creationId xmlns:p14="http://schemas.microsoft.com/office/powerpoint/2010/main" val="330308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F4DC5A-1AE5-1B3F-5C13-3ED3A56B38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F935F1-639B-E5E5-E414-6C02D42F1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36B86-4728-6479-4D75-6BE20AF955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D695AD-9E0D-47D3-8F2B-4C2897EFA8C1}" type="datetimeFigureOut">
              <a:rPr lang="en-US" smtClean="0"/>
              <a:t>9/3/2023</a:t>
            </a:fld>
            <a:endParaRPr lang="en-US"/>
          </a:p>
        </p:txBody>
      </p:sp>
      <p:sp>
        <p:nvSpPr>
          <p:cNvPr id="5" name="Footer Placeholder 4">
            <a:extLst>
              <a:ext uri="{FF2B5EF4-FFF2-40B4-BE49-F238E27FC236}">
                <a16:creationId xmlns:a16="http://schemas.microsoft.com/office/drawing/2014/main" id="{D10E15B6-4F0B-0FEE-4B59-4A8F46811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827DB5-FBC6-24EF-CE3F-F6934010C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F79AC-E291-4E37-A8BB-B221018A8842}" type="slidenum">
              <a:rPr lang="en-US" smtClean="0"/>
              <a:t>‹#›</a:t>
            </a:fld>
            <a:endParaRPr lang="en-US"/>
          </a:p>
        </p:txBody>
      </p:sp>
    </p:spTree>
    <p:extLst>
      <p:ext uri="{BB962C8B-B14F-4D97-AF65-F5344CB8AC3E}">
        <p14:creationId xmlns:p14="http://schemas.microsoft.com/office/powerpoint/2010/main" val="795334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4B5192-C1CB-459E-F3EA-043530AC0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158" y="1285875"/>
            <a:ext cx="2143125" cy="2143125"/>
          </a:xfrm>
          <a:prstGeom prst="rect">
            <a:avLst/>
          </a:prstGeom>
        </p:spPr>
      </p:pic>
      <p:sp>
        <p:nvSpPr>
          <p:cNvPr id="6" name="TextBox 5">
            <a:extLst>
              <a:ext uri="{FF2B5EF4-FFF2-40B4-BE49-F238E27FC236}">
                <a16:creationId xmlns:a16="http://schemas.microsoft.com/office/drawing/2014/main" id="{AB4D57B6-99B6-E1B9-50E4-B5279F850C80}"/>
              </a:ext>
            </a:extLst>
          </p:cNvPr>
          <p:cNvSpPr txBox="1"/>
          <p:nvPr/>
        </p:nvSpPr>
        <p:spPr>
          <a:xfrm>
            <a:off x="4772561" y="3923506"/>
            <a:ext cx="26468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JavaScript crash course</a:t>
            </a:r>
          </a:p>
        </p:txBody>
      </p:sp>
    </p:spTree>
    <p:extLst>
      <p:ext uri="{BB962C8B-B14F-4D97-AF65-F5344CB8AC3E}">
        <p14:creationId xmlns:p14="http://schemas.microsoft.com/office/powerpoint/2010/main" val="1226927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VSCode Extension</a:t>
            </a:r>
          </a:p>
        </p:txBody>
      </p:sp>
      <p:pic>
        <p:nvPicPr>
          <p:cNvPr id="3" name="Picture 2">
            <a:extLst>
              <a:ext uri="{FF2B5EF4-FFF2-40B4-BE49-F238E27FC236}">
                <a16:creationId xmlns:a16="http://schemas.microsoft.com/office/drawing/2014/main" id="{FD81C3FF-0871-8ACF-ADAE-F2769B65EB07}"/>
              </a:ext>
            </a:extLst>
          </p:cNvPr>
          <p:cNvPicPr>
            <a:picLocks noChangeAspect="1"/>
          </p:cNvPicPr>
          <p:nvPr/>
        </p:nvPicPr>
        <p:blipFill>
          <a:blip r:embed="rId2"/>
          <a:stretch>
            <a:fillRect/>
          </a:stretch>
        </p:blipFill>
        <p:spPr>
          <a:xfrm>
            <a:off x="1803866" y="1872345"/>
            <a:ext cx="8584268" cy="4642328"/>
          </a:xfrm>
          <a:prstGeom prst="rect">
            <a:avLst/>
          </a:prstGeom>
        </p:spPr>
      </p:pic>
      <p:sp>
        <p:nvSpPr>
          <p:cNvPr id="2" name="TextBox 1">
            <a:extLst>
              <a:ext uri="{FF2B5EF4-FFF2-40B4-BE49-F238E27FC236}">
                <a16:creationId xmlns:a16="http://schemas.microsoft.com/office/drawing/2014/main" id="{941AFEE4-1D43-B77E-EE74-C1C767D2A81E}"/>
              </a:ext>
            </a:extLst>
          </p:cNvPr>
          <p:cNvSpPr txBox="1"/>
          <p:nvPr/>
        </p:nvSpPr>
        <p:spPr>
          <a:xfrm>
            <a:off x="1953087" y="1376039"/>
            <a:ext cx="1206612" cy="369332"/>
          </a:xfrm>
          <a:prstGeom prst="rect">
            <a:avLst/>
          </a:prstGeom>
          <a:noFill/>
        </p:spPr>
        <p:txBody>
          <a:bodyPr wrap="none" rtlCol="0">
            <a:spAutoFit/>
          </a:bodyPr>
          <a:lstStyle/>
          <a:p>
            <a:r>
              <a:rPr lang="en-US" dirty="0"/>
              <a:t>Live Server</a:t>
            </a:r>
          </a:p>
        </p:txBody>
      </p:sp>
    </p:spTree>
    <p:extLst>
      <p:ext uri="{BB962C8B-B14F-4D97-AF65-F5344CB8AC3E}">
        <p14:creationId xmlns:p14="http://schemas.microsoft.com/office/powerpoint/2010/main" val="3834306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VSCode Extension</a:t>
            </a:r>
          </a:p>
        </p:txBody>
      </p:sp>
      <p:sp>
        <p:nvSpPr>
          <p:cNvPr id="2" name="TextBox 1">
            <a:extLst>
              <a:ext uri="{FF2B5EF4-FFF2-40B4-BE49-F238E27FC236}">
                <a16:creationId xmlns:a16="http://schemas.microsoft.com/office/drawing/2014/main" id="{941AFEE4-1D43-B77E-EE74-C1C767D2A81E}"/>
              </a:ext>
            </a:extLst>
          </p:cNvPr>
          <p:cNvSpPr txBox="1"/>
          <p:nvPr/>
        </p:nvSpPr>
        <p:spPr>
          <a:xfrm>
            <a:off x="1953087" y="1376039"/>
            <a:ext cx="747769" cy="369332"/>
          </a:xfrm>
          <a:prstGeom prst="rect">
            <a:avLst/>
          </a:prstGeom>
          <a:noFill/>
        </p:spPr>
        <p:txBody>
          <a:bodyPr wrap="none" rtlCol="0">
            <a:spAutoFit/>
          </a:bodyPr>
          <a:lstStyle/>
          <a:p>
            <a:r>
              <a:rPr lang="en-US" dirty="0"/>
              <a:t>ESLint</a:t>
            </a:r>
          </a:p>
        </p:txBody>
      </p:sp>
      <p:pic>
        <p:nvPicPr>
          <p:cNvPr id="5" name="Picture 4">
            <a:extLst>
              <a:ext uri="{FF2B5EF4-FFF2-40B4-BE49-F238E27FC236}">
                <a16:creationId xmlns:a16="http://schemas.microsoft.com/office/drawing/2014/main" id="{FD9A4D80-B146-E022-B66D-67631229054B}"/>
              </a:ext>
            </a:extLst>
          </p:cNvPr>
          <p:cNvPicPr>
            <a:picLocks noChangeAspect="1"/>
          </p:cNvPicPr>
          <p:nvPr/>
        </p:nvPicPr>
        <p:blipFill>
          <a:blip r:embed="rId2"/>
          <a:stretch>
            <a:fillRect/>
          </a:stretch>
        </p:blipFill>
        <p:spPr>
          <a:xfrm>
            <a:off x="1811044" y="1870971"/>
            <a:ext cx="9001577" cy="4850251"/>
          </a:xfrm>
          <a:prstGeom prst="rect">
            <a:avLst/>
          </a:prstGeom>
        </p:spPr>
      </p:pic>
    </p:spTree>
    <p:extLst>
      <p:ext uri="{BB962C8B-B14F-4D97-AF65-F5344CB8AC3E}">
        <p14:creationId xmlns:p14="http://schemas.microsoft.com/office/powerpoint/2010/main" val="316760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62865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2800" b="0" i="0" dirty="0">
                <a:solidFill>
                  <a:srgbClr val="E8EAED"/>
                </a:solidFill>
                <a:effectLst/>
                <a:latin typeface="Google Sans"/>
              </a:rPr>
              <a:t>Why is script tag at the bottom of HTML?</a:t>
            </a:r>
            <a:endParaRPr lang="en-US" sz="2800" dirty="0">
              <a:latin typeface="Arial" panose="020B0604020202020204" pitchFamily="34" charset="0"/>
              <a:ea typeface="Verdana" panose="020B0604030504040204" pitchFamily="34" charset="0"/>
              <a:cs typeface="Arial" panose="020B0604020202020204" pitchFamily="34" charset="0"/>
            </a:endParaRPr>
          </a:p>
        </p:txBody>
      </p:sp>
      <p:sp>
        <p:nvSpPr>
          <p:cNvPr id="2" name="TextBox 1">
            <a:extLst>
              <a:ext uri="{FF2B5EF4-FFF2-40B4-BE49-F238E27FC236}">
                <a16:creationId xmlns:a16="http://schemas.microsoft.com/office/drawing/2014/main" id="{941AFEE4-1D43-B77E-EE74-C1C767D2A81E}"/>
              </a:ext>
            </a:extLst>
          </p:cNvPr>
          <p:cNvSpPr txBox="1"/>
          <p:nvPr/>
        </p:nvSpPr>
        <p:spPr>
          <a:xfrm>
            <a:off x="1953087" y="1376038"/>
            <a:ext cx="9819813" cy="1287532"/>
          </a:xfrm>
          <a:prstGeom prst="rect">
            <a:avLst/>
          </a:prstGeom>
          <a:noFill/>
        </p:spPr>
        <p:txBody>
          <a:bodyPr wrap="square" rtlCol="0">
            <a:spAutoFit/>
          </a:bodyPr>
          <a:lstStyle>
            <a:defPPr>
              <a:defRPr lang="en-US"/>
            </a:defPPr>
            <a:lvl1pPr>
              <a:lnSpc>
                <a:spcPct val="150000"/>
              </a:lnSpc>
              <a:defRPr b="0" i="0">
                <a:effectLst/>
                <a:latin typeface="Arial" panose="020B0604020202020204" pitchFamily="34" charset="0"/>
                <a:cs typeface="Arial" panose="020B0604020202020204" pitchFamily="34" charset="0"/>
              </a:defRPr>
            </a:lvl1pPr>
          </a:lstStyle>
          <a:p>
            <a:r>
              <a:rPr lang="en-US" dirty="0"/>
              <a:t>HTML is loaded and executed line by line. So, when the browser encounters a &lt;script&gt; tag, it loads and executes the JavaScript code on the spot. This may slow down the page rendering speed and thus webpage will take more time to load.</a:t>
            </a:r>
          </a:p>
        </p:txBody>
      </p:sp>
      <p:pic>
        <p:nvPicPr>
          <p:cNvPr id="4106" name="Picture 10">
            <a:extLst>
              <a:ext uri="{FF2B5EF4-FFF2-40B4-BE49-F238E27FC236}">
                <a16:creationId xmlns:a16="http://schemas.microsoft.com/office/drawing/2014/main" id="{FD0DFED2-0B52-B5C8-C169-170A44899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443" y="2941409"/>
            <a:ext cx="7013113" cy="350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094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Separation of concerns</a:t>
            </a:r>
          </a:p>
        </p:txBody>
      </p:sp>
      <p:sp>
        <p:nvSpPr>
          <p:cNvPr id="2" name="TextBox 1">
            <a:extLst>
              <a:ext uri="{FF2B5EF4-FFF2-40B4-BE49-F238E27FC236}">
                <a16:creationId xmlns:a16="http://schemas.microsoft.com/office/drawing/2014/main" id="{941AFEE4-1D43-B77E-EE74-C1C767D2A81E}"/>
              </a:ext>
            </a:extLst>
          </p:cNvPr>
          <p:cNvSpPr txBox="1"/>
          <p:nvPr/>
        </p:nvSpPr>
        <p:spPr>
          <a:xfrm>
            <a:off x="1953087" y="1376038"/>
            <a:ext cx="9819813" cy="1287532"/>
          </a:xfrm>
          <a:prstGeom prst="rect">
            <a:avLst/>
          </a:prstGeom>
          <a:noFill/>
        </p:spPr>
        <p:txBody>
          <a:bodyPr wrap="square" rtlCol="0">
            <a:spAutoFit/>
          </a:bodyPr>
          <a:lstStyle/>
          <a:p>
            <a:pPr>
              <a:lnSpc>
                <a:spcPct val="150000"/>
              </a:lnSpc>
            </a:pPr>
            <a:r>
              <a:rPr lang="en-US" b="0" i="0" dirty="0">
                <a:effectLst/>
                <a:latin typeface="Arial" panose="020B0604020202020204" pitchFamily="34" charset="0"/>
                <a:cs typeface="Arial" panose="020B0604020202020204" pitchFamily="34" charset="0"/>
              </a:rPr>
              <a:t>Separation of concerns is a principle used in programming to separate an application into units, with minimal overlapping between the functions of the individual units. The separation of concerns is achieved using modularization, encapsulation and arrangement in software layers.</a:t>
            </a:r>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24794AE0-05AE-D39D-53A7-2A6761F27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763" y="2646679"/>
            <a:ext cx="3828473" cy="4211321"/>
          </a:xfrm>
          <a:prstGeom prst="rect">
            <a:avLst/>
          </a:prstGeom>
        </p:spPr>
      </p:pic>
    </p:spTree>
    <p:extLst>
      <p:ext uri="{BB962C8B-B14F-4D97-AF65-F5344CB8AC3E}">
        <p14:creationId xmlns:p14="http://schemas.microsoft.com/office/powerpoint/2010/main" val="1694241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Variables</a:t>
            </a:r>
          </a:p>
        </p:txBody>
      </p:sp>
      <p:sp>
        <p:nvSpPr>
          <p:cNvPr id="3" name="TextBox 2">
            <a:extLst>
              <a:ext uri="{FF2B5EF4-FFF2-40B4-BE49-F238E27FC236}">
                <a16:creationId xmlns:a16="http://schemas.microsoft.com/office/drawing/2014/main" id="{0FE1DE69-A114-9D53-ED00-1D521B845045}"/>
              </a:ext>
            </a:extLst>
          </p:cNvPr>
          <p:cNvSpPr txBox="1"/>
          <p:nvPr/>
        </p:nvSpPr>
        <p:spPr>
          <a:xfrm>
            <a:off x="467185" y="1523291"/>
            <a:ext cx="9819813" cy="456535"/>
          </a:xfrm>
          <a:prstGeom prst="rect">
            <a:avLst/>
          </a:prstGeom>
          <a:noFill/>
        </p:spPr>
        <p:txBody>
          <a:bodyPr wrap="square" rtlCol="0">
            <a:spAutoFit/>
          </a:bodyPr>
          <a:lstStyle/>
          <a:p>
            <a:pPr>
              <a:lnSpc>
                <a:spcPct val="150000"/>
              </a:lnSpc>
            </a:pPr>
            <a:r>
              <a:rPr lang="en-US" dirty="0">
                <a:latin typeface="Arial" panose="020B0604020202020204" pitchFamily="34" charset="0"/>
                <a:cs typeface="Arial" panose="020B0604020202020204" pitchFamily="34" charset="0"/>
              </a:rPr>
              <a:t>A </a:t>
            </a:r>
            <a:r>
              <a:rPr lang="en-US" dirty="0">
                <a:solidFill>
                  <a:schemeClr val="accent2">
                    <a:lumMod val="75000"/>
                  </a:schemeClr>
                </a:solidFill>
                <a:latin typeface="Arial" panose="020B0604020202020204" pitchFamily="34" charset="0"/>
                <a:cs typeface="Arial" panose="020B0604020202020204" pitchFamily="34" charset="0"/>
              </a:rPr>
              <a:t>variable</a:t>
            </a:r>
            <a:r>
              <a:rPr lang="en-US" dirty="0">
                <a:latin typeface="Arial" panose="020B0604020202020204" pitchFamily="34" charset="0"/>
                <a:cs typeface="Arial" panose="020B0604020202020204" pitchFamily="34" charset="0"/>
              </a:rPr>
              <a:t> is a named container for a particular type of data.</a:t>
            </a:r>
          </a:p>
        </p:txBody>
      </p:sp>
      <p:sp>
        <p:nvSpPr>
          <p:cNvPr id="4" name="TextBox 3">
            <a:extLst>
              <a:ext uri="{FF2B5EF4-FFF2-40B4-BE49-F238E27FC236}">
                <a16:creationId xmlns:a16="http://schemas.microsoft.com/office/drawing/2014/main" id="{D598E862-05AA-F24F-6CA1-5E877688E24D}"/>
              </a:ext>
            </a:extLst>
          </p:cNvPr>
          <p:cNvSpPr txBox="1"/>
          <p:nvPr/>
        </p:nvSpPr>
        <p:spPr>
          <a:xfrm>
            <a:off x="467186" y="2562821"/>
            <a:ext cx="9819813" cy="456535"/>
          </a:xfrm>
          <a:prstGeom prst="rect">
            <a:avLst/>
          </a:prstGeom>
          <a:noFill/>
        </p:spPr>
        <p:txBody>
          <a:bodyPr wrap="square" rtlCol="0">
            <a:spAutoFit/>
          </a:bodyPr>
          <a:lstStyle/>
          <a:p>
            <a:pPr>
              <a:lnSpc>
                <a:spcPct val="150000"/>
              </a:lnSpc>
            </a:pPr>
            <a:r>
              <a:rPr lang="en-US" b="1" dirty="0">
                <a:latin typeface="Arial" panose="020B0604020202020204" pitchFamily="34" charset="0"/>
                <a:cs typeface="Arial" panose="020B0604020202020204" pitchFamily="34" charset="0"/>
              </a:rPr>
              <a:t>Variable name:</a:t>
            </a:r>
          </a:p>
        </p:txBody>
      </p:sp>
      <p:sp>
        <p:nvSpPr>
          <p:cNvPr id="5" name="TextBox 4">
            <a:extLst>
              <a:ext uri="{FF2B5EF4-FFF2-40B4-BE49-F238E27FC236}">
                <a16:creationId xmlns:a16="http://schemas.microsoft.com/office/drawing/2014/main" id="{9C27D0DE-9BFB-7A4E-BF5B-E2D8DCD17404}"/>
              </a:ext>
            </a:extLst>
          </p:cNvPr>
          <p:cNvSpPr txBox="1"/>
          <p:nvPr/>
        </p:nvSpPr>
        <p:spPr>
          <a:xfrm>
            <a:off x="644986" y="3216180"/>
            <a:ext cx="9819813" cy="2534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Cannot be a reserved keyword</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Should be meaningful</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Cannot start with a number</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Cannot contain a space or hyphen</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Are case-sensitive</a:t>
            </a:r>
          </a:p>
          <a:p>
            <a:pPr marL="285750" indent="-285750">
              <a:lnSpc>
                <a:spcPct val="150000"/>
              </a:lnSpc>
              <a:buFont typeface="Arial" panose="020B0604020202020204" pitchFamily="34" charset="0"/>
              <a:buChar char="•"/>
            </a:pPr>
            <a:r>
              <a:rPr lang="en-US" dirty="0">
                <a:solidFill>
                  <a:schemeClr val="accent2">
                    <a:lumMod val="75000"/>
                  </a:schemeClr>
                </a:solidFill>
                <a:latin typeface="Arial" panose="020B0604020202020204" pitchFamily="34" charset="0"/>
                <a:cs typeface="Arial" panose="020B0604020202020204" pitchFamily="34" charset="0"/>
              </a:rPr>
              <a:t>let</a:t>
            </a:r>
            <a:r>
              <a:rPr lang="en-US" dirty="0">
                <a:latin typeface="Arial" panose="020B0604020202020204" pitchFamily="34" charset="0"/>
                <a:cs typeface="Arial" panose="020B0604020202020204" pitchFamily="34" charset="0"/>
              </a:rPr>
              <a:t> keyword</a:t>
            </a:r>
          </a:p>
        </p:txBody>
      </p:sp>
      <p:pic>
        <p:nvPicPr>
          <p:cNvPr id="6" name="Picture 5">
            <a:extLst>
              <a:ext uri="{FF2B5EF4-FFF2-40B4-BE49-F238E27FC236}">
                <a16:creationId xmlns:a16="http://schemas.microsoft.com/office/drawing/2014/main" id="{43993026-585D-01BA-C4A2-2AA5C4BE84AB}"/>
              </a:ext>
            </a:extLst>
          </p:cNvPr>
          <p:cNvPicPr>
            <a:picLocks noChangeAspect="1"/>
          </p:cNvPicPr>
          <p:nvPr/>
        </p:nvPicPr>
        <p:blipFill>
          <a:blip r:embed="rId2"/>
          <a:stretch>
            <a:fillRect/>
          </a:stretch>
        </p:blipFill>
        <p:spPr>
          <a:xfrm>
            <a:off x="6096000" y="1751558"/>
            <a:ext cx="4903932" cy="3701988"/>
          </a:xfrm>
          <a:prstGeom prst="rect">
            <a:avLst/>
          </a:prstGeom>
        </p:spPr>
      </p:pic>
    </p:spTree>
    <p:extLst>
      <p:ext uri="{BB962C8B-B14F-4D97-AF65-F5344CB8AC3E}">
        <p14:creationId xmlns:p14="http://schemas.microsoft.com/office/powerpoint/2010/main" val="207470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Constants</a:t>
            </a:r>
          </a:p>
        </p:txBody>
      </p:sp>
      <p:sp>
        <p:nvSpPr>
          <p:cNvPr id="3" name="TextBox 2">
            <a:extLst>
              <a:ext uri="{FF2B5EF4-FFF2-40B4-BE49-F238E27FC236}">
                <a16:creationId xmlns:a16="http://schemas.microsoft.com/office/drawing/2014/main" id="{0FE1DE69-A114-9D53-ED00-1D521B845045}"/>
              </a:ext>
            </a:extLst>
          </p:cNvPr>
          <p:cNvSpPr txBox="1"/>
          <p:nvPr/>
        </p:nvSpPr>
        <p:spPr>
          <a:xfrm>
            <a:off x="467186" y="1523291"/>
            <a:ext cx="9819813" cy="456535"/>
          </a:xfrm>
          <a:prstGeom prst="rect">
            <a:avLst/>
          </a:prstGeom>
          <a:noFill/>
        </p:spPr>
        <p:txBody>
          <a:bodyPr wrap="square" rtlCol="0">
            <a:spAutoFit/>
          </a:bodyPr>
          <a:lstStyle/>
          <a:p>
            <a:pPr>
              <a:lnSpc>
                <a:spcPct val="150000"/>
              </a:lnSpc>
            </a:pPr>
            <a:r>
              <a:rPr lang="en-US" dirty="0">
                <a:solidFill>
                  <a:schemeClr val="accent2">
                    <a:lumMod val="75000"/>
                  </a:schemeClr>
                </a:solidFill>
                <a:latin typeface="Arial" panose="020B0604020202020204" pitchFamily="34" charset="0"/>
                <a:cs typeface="Arial" panose="020B0604020202020204" pitchFamily="34" charset="0"/>
              </a:rPr>
              <a:t>Constant</a:t>
            </a:r>
            <a:r>
              <a:rPr lang="en-US" dirty="0">
                <a:latin typeface="Arial" panose="020B0604020202020204" pitchFamily="34" charset="0"/>
                <a:cs typeface="Arial" panose="020B0604020202020204" pitchFamily="34" charset="0"/>
              </a:rPr>
              <a:t> is an entity that refers to a fixed value of data and which cannot be modified.</a:t>
            </a:r>
          </a:p>
        </p:txBody>
      </p:sp>
      <p:sp>
        <p:nvSpPr>
          <p:cNvPr id="4" name="TextBox 3">
            <a:extLst>
              <a:ext uri="{FF2B5EF4-FFF2-40B4-BE49-F238E27FC236}">
                <a16:creationId xmlns:a16="http://schemas.microsoft.com/office/drawing/2014/main" id="{D598E862-05AA-F24F-6CA1-5E877688E24D}"/>
              </a:ext>
            </a:extLst>
          </p:cNvPr>
          <p:cNvSpPr txBox="1"/>
          <p:nvPr/>
        </p:nvSpPr>
        <p:spPr>
          <a:xfrm>
            <a:off x="467186" y="2099946"/>
            <a:ext cx="9819813" cy="456535"/>
          </a:xfrm>
          <a:prstGeom prst="rect">
            <a:avLst/>
          </a:prstGeom>
          <a:noFill/>
        </p:spPr>
        <p:txBody>
          <a:bodyPr wrap="square" rtlCol="0">
            <a:spAutoFit/>
          </a:bodyPr>
          <a:lstStyle/>
          <a:p>
            <a:pPr>
              <a:lnSpc>
                <a:spcPct val="150000"/>
              </a:lnSpc>
            </a:pPr>
            <a:r>
              <a:rPr lang="en-US" b="1" dirty="0">
                <a:latin typeface="Arial" panose="020B0604020202020204" pitchFamily="34" charset="0"/>
                <a:cs typeface="Arial" panose="020B0604020202020204" pitchFamily="34" charset="0"/>
              </a:rPr>
              <a:t>Constant name:</a:t>
            </a:r>
          </a:p>
        </p:txBody>
      </p:sp>
      <p:sp>
        <p:nvSpPr>
          <p:cNvPr id="5" name="TextBox 4">
            <a:extLst>
              <a:ext uri="{FF2B5EF4-FFF2-40B4-BE49-F238E27FC236}">
                <a16:creationId xmlns:a16="http://schemas.microsoft.com/office/drawing/2014/main" id="{9C27D0DE-9BFB-7A4E-BF5B-E2D8DCD17404}"/>
              </a:ext>
            </a:extLst>
          </p:cNvPr>
          <p:cNvSpPr txBox="1"/>
          <p:nvPr/>
        </p:nvSpPr>
        <p:spPr>
          <a:xfrm>
            <a:off x="644986" y="2753305"/>
            <a:ext cx="9819813"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Cannot be a reserved keyword</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Should be meaningful</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Cannot start with a number</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Cannot contain a space or hyphen</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Are case-sensitive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Constants written in UPPERCASE</a:t>
            </a:r>
          </a:p>
          <a:p>
            <a:pPr marL="285750" indent="-285750">
              <a:lnSpc>
                <a:spcPct val="150000"/>
              </a:lnSpc>
              <a:buFont typeface="Arial" panose="020B0604020202020204" pitchFamily="34" charset="0"/>
              <a:buChar char="•"/>
            </a:pPr>
            <a:r>
              <a:rPr lang="en-US" dirty="0">
                <a:solidFill>
                  <a:schemeClr val="accent2">
                    <a:lumMod val="75000"/>
                  </a:schemeClr>
                </a:solidFill>
                <a:latin typeface="Arial" panose="020B0604020202020204" pitchFamily="34" charset="0"/>
                <a:cs typeface="Arial" panose="020B0604020202020204" pitchFamily="34" charset="0"/>
              </a:rPr>
              <a:t>const</a:t>
            </a:r>
            <a:r>
              <a:rPr lang="en-US" dirty="0">
                <a:latin typeface="Arial" panose="020B0604020202020204" pitchFamily="34" charset="0"/>
                <a:cs typeface="Arial" panose="020B0604020202020204" pitchFamily="34" charset="0"/>
              </a:rPr>
              <a:t> keyword</a:t>
            </a:r>
          </a:p>
        </p:txBody>
      </p:sp>
      <p:pic>
        <p:nvPicPr>
          <p:cNvPr id="8" name="Picture 7">
            <a:extLst>
              <a:ext uri="{FF2B5EF4-FFF2-40B4-BE49-F238E27FC236}">
                <a16:creationId xmlns:a16="http://schemas.microsoft.com/office/drawing/2014/main" id="{7E9EE268-57B9-4D80-2CD6-820F72C3B613}"/>
              </a:ext>
            </a:extLst>
          </p:cNvPr>
          <p:cNvPicPr>
            <a:picLocks noChangeAspect="1"/>
          </p:cNvPicPr>
          <p:nvPr/>
        </p:nvPicPr>
        <p:blipFill>
          <a:blip r:embed="rId2"/>
          <a:stretch>
            <a:fillRect/>
          </a:stretch>
        </p:blipFill>
        <p:spPr>
          <a:xfrm>
            <a:off x="5876116" y="1502981"/>
            <a:ext cx="4916278" cy="4385847"/>
          </a:xfrm>
          <a:prstGeom prst="rect">
            <a:avLst/>
          </a:prstGeom>
        </p:spPr>
      </p:pic>
    </p:spTree>
    <p:extLst>
      <p:ext uri="{BB962C8B-B14F-4D97-AF65-F5344CB8AC3E}">
        <p14:creationId xmlns:p14="http://schemas.microsoft.com/office/powerpoint/2010/main" val="980135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71882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Statically vs Dynamically Typed Languages</a:t>
            </a:r>
          </a:p>
        </p:txBody>
      </p:sp>
      <p:pic>
        <p:nvPicPr>
          <p:cNvPr id="10" name="Picture 9">
            <a:extLst>
              <a:ext uri="{FF2B5EF4-FFF2-40B4-BE49-F238E27FC236}">
                <a16:creationId xmlns:a16="http://schemas.microsoft.com/office/drawing/2014/main" id="{27C14294-22C8-AB56-1676-6F9428271E41}"/>
              </a:ext>
            </a:extLst>
          </p:cNvPr>
          <p:cNvPicPr>
            <a:picLocks noChangeAspect="1"/>
          </p:cNvPicPr>
          <p:nvPr/>
        </p:nvPicPr>
        <p:blipFill>
          <a:blip r:embed="rId2"/>
          <a:stretch>
            <a:fillRect/>
          </a:stretch>
        </p:blipFill>
        <p:spPr>
          <a:xfrm>
            <a:off x="2402699" y="1817687"/>
            <a:ext cx="7386602" cy="4303713"/>
          </a:xfrm>
          <a:prstGeom prst="rect">
            <a:avLst/>
          </a:prstGeom>
        </p:spPr>
      </p:pic>
    </p:spTree>
    <p:extLst>
      <p:ext uri="{BB962C8B-B14F-4D97-AF65-F5344CB8AC3E}">
        <p14:creationId xmlns:p14="http://schemas.microsoft.com/office/powerpoint/2010/main" val="2480057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71882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Statically vs Dynamically Typed Languages</a:t>
            </a:r>
          </a:p>
        </p:txBody>
      </p:sp>
      <p:pic>
        <p:nvPicPr>
          <p:cNvPr id="6146" name="Picture 2" descr="What Is The Difference Between Dynamically Typed And Statically Typed  Languages">
            <a:extLst>
              <a:ext uri="{FF2B5EF4-FFF2-40B4-BE49-F238E27FC236}">
                <a16:creationId xmlns:a16="http://schemas.microsoft.com/office/drawing/2014/main" id="{15ACC5DE-4622-C5B8-6287-662019D21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339" y="1308100"/>
            <a:ext cx="7185322"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897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Data Types</a:t>
            </a:r>
          </a:p>
        </p:txBody>
      </p:sp>
      <p:pic>
        <p:nvPicPr>
          <p:cNvPr id="5122" name="Picture 2" descr="JavaScript Data Types - Edureka">
            <a:extLst>
              <a:ext uri="{FF2B5EF4-FFF2-40B4-BE49-F238E27FC236}">
                <a16:creationId xmlns:a16="http://schemas.microsoft.com/office/drawing/2014/main" id="{1ABCCE4A-9262-953F-A7DC-13556388A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33563"/>
            <a:ext cx="1143000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963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Objects</a:t>
            </a:r>
          </a:p>
        </p:txBody>
      </p:sp>
      <p:sp>
        <p:nvSpPr>
          <p:cNvPr id="2" name="TextBox 1">
            <a:extLst>
              <a:ext uri="{FF2B5EF4-FFF2-40B4-BE49-F238E27FC236}">
                <a16:creationId xmlns:a16="http://schemas.microsoft.com/office/drawing/2014/main" id="{0DF27C4A-C2B8-4353-706B-7133809F4383}"/>
              </a:ext>
            </a:extLst>
          </p:cNvPr>
          <p:cNvSpPr txBox="1"/>
          <p:nvPr/>
        </p:nvSpPr>
        <p:spPr>
          <a:xfrm>
            <a:off x="871367" y="1510014"/>
            <a:ext cx="9819813" cy="871136"/>
          </a:xfrm>
          <a:prstGeom prst="rect">
            <a:avLst/>
          </a:prstGeom>
          <a:noFill/>
        </p:spPr>
        <p:txBody>
          <a:bodyPr wrap="square" rtlCol="0">
            <a:spAutoFit/>
          </a:bodyPr>
          <a:lstStyle/>
          <a:p>
            <a:pPr>
              <a:lnSpc>
                <a:spcPct val="150000"/>
              </a:lnSpc>
            </a:pPr>
            <a:r>
              <a:rPr lang="en-US" dirty="0">
                <a:solidFill>
                  <a:schemeClr val="accent2">
                    <a:lumMod val="75000"/>
                  </a:schemeClr>
                </a:solidFill>
                <a:latin typeface="Arial" panose="020B0604020202020204" pitchFamily="34" charset="0"/>
                <a:cs typeface="Arial" panose="020B0604020202020204" pitchFamily="34" charset="0"/>
              </a:rPr>
              <a:t>Object</a:t>
            </a:r>
            <a:r>
              <a:rPr lang="en-US" dirty="0">
                <a:latin typeface="Arial" panose="020B0604020202020204" pitchFamily="34" charset="0"/>
                <a:cs typeface="Arial" panose="020B0604020202020204" pitchFamily="34" charset="0"/>
              </a:rPr>
              <a:t> </a:t>
            </a:r>
            <a:r>
              <a:rPr lang="en-US" b="0" i="0" dirty="0">
                <a:solidFill>
                  <a:srgbClr val="000000"/>
                </a:solidFill>
                <a:effectLst/>
                <a:latin typeface="Arial" panose="020B0604020202020204" pitchFamily="34" charset="0"/>
                <a:cs typeface="Arial" panose="020B0604020202020204" pitchFamily="34" charset="0"/>
              </a:rPr>
              <a:t>is a variable. But objects can contain many values. It will be assigned </a:t>
            </a:r>
            <a:r>
              <a:rPr lang="en-US" b="1" i="0" dirty="0">
                <a:solidFill>
                  <a:srgbClr val="000000"/>
                </a:solidFill>
                <a:effectLst/>
                <a:latin typeface="Arial" panose="020B0604020202020204" pitchFamily="34" charset="0"/>
                <a:cs typeface="Arial" panose="020B0604020202020204" pitchFamily="34" charset="0"/>
              </a:rPr>
              <a:t>many values</a:t>
            </a:r>
            <a:r>
              <a:rPr lang="en-US" b="0" i="0" dirty="0">
                <a:solidFill>
                  <a:srgbClr val="000000"/>
                </a:solidFill>
                <a:effectLst/>
                <a:latin typeface="Arial" panose="020B0604020202020204" pitchFamily="34" charset="0"/>
                <a:cs typeface="Arial" panose="020B0604020202020204" pitchFamily="34" charset="0"/>
              </a:rPr>
              <a:t> to a </a:t>
            </a:r>
            <a:r>
              <a:rPr lang="en-US" b="1" i="0" dirty="0">
                <a:solidFill>
                  <a:srgbClr val="000000"/>
                </a:solidFill>
                <a:effectLst/>
                <a:latin typeface="Arial" panose="020B0604020202020204" pitchFamily="34" charset="0"/>
                <a:cs typeface="Arial" panose="020B0604020202020204" pitchFamily="34" charset="0"/>
              </a:rPr>
              <a:t>variable</a:t>
            </a:r>
            <a:r>
              <a:rPr lang="en-US" i="0" dirty="0">
                <a:solidFill>
                  <a:srgbClr val="000000"/>
                </a:solidFill>
                <a:effectLst/>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45F7973-C353-682C-6D12-B016B7CA0A1C}"/>
              </a:ext>
            </a:extLst>
          </p:cNvPr>
          <p:cNvSpPr txBox="1"/>
          <p:nvPr/>
        </p:nvSpPr>
        <p:spPr>
          <a:xfrm>
            <a:off x="956136" y="3919870"/>
            <a:ext cx="9819813" cy="456535"/>
          </a:xfrm>
          <a:prstGeom prst="rect">
            <a:avLst/>
          </a:prstGeom>
          <a:noFill/>
        </p:spPr>
        <p:txBody>
          <a:bodyPr wrap="square" rtlCol="0">
            <a:spAutoFit/>
          </a:bodyPr>
          <a:lstStyle/>
          <a:p>
            <a:pPr>
              <a:lnSpc>
                <a:spcPct val="150000"/>
              </a:lnSpc>
            </a:pPr>
            <a:r>
              <a:rPr lang="en-US" dirty="0">
                <a:solidFill>
                  <a:schemeClr val="bg1">
                    <a:lumMod val="50000"/>
                  </a:schemeClr>
                </a:solidFill>
                <a:latin typeface="Arial" panose="020B0604020202020204" pitchFamily="34" charset="0"/>
                <a:cs typeface="Arial" panose="020B0604020202020204" pitchFamily="34" charset="0"/>
              </a:rPr>
              <a:t>Object literal</a:t>
            </a:r>
          </a:p>
        </p:txBody>
      </p:sp>
      <p:sp>
        <p:nvSpPr>
          <p:cNvPr id="3" name="TextBox 2">
            <a:extLst>
              <a:ext uri="{FF2B5EF4-FFF2-40B4-BE49-F238E27FC236}">
                <a16:creationId xmlns:a16="http://schemas.microsoft.com/office/drawing/2014/main" id="{B9D0D583-562D-1623-1BF6-4D6056C1A845}"/>
              </a:ext>
            </a:extLst>
          </p:cNvPr>
          <p:cNvSpPr txBox="1"/>
          <p:nvPr/>
        </p:nvSpPr>
        <p:spPr>
          <a:xfrm>
            <a:off x="956136" y="5686857"/>
            <a:ext cx="9819813" cy="456535"/>
          </a:xfrm>
          <a:prstGeom prst="rect">
            <a:avLst/>
          </a:prstGeom>
          <a:noFill/>
        </p:spPr>
        <p:txBody>
          <a:bodyPr wrap="square" rtlCol="0">
            <a:spAutoFit/>
          </a:bodyPr>
          <a:lstStyle/>
          <a:p>
            <a:pPr>
              <a:lnSpc>
                <a:spcPct val="150000"/>
              </a:lnSpc>
            </a:pPr>
            <a:r>
              <a:rPr lang="en-US" dirty="0">
                <a:solidFill>
                  <a:schemeClr val="accent1">
                    <a:lumMod val="75000"/>
                  </a:schemeClr>
                </a:solidFill>
                <a:latin typeface="Arial" panose="020B0604020202020204" pitchFamily="34" charset="0"/>
                <a:cs typeface="Arial" panose="020B0604020202020204" pitchFamily="34" charset="0"/>
              </a:rPr>
              <a:t>car</a:t>
            </a:r>
            <a:r>
              <a:rPr lang="en-US" dirty="0">
                <a:solidFill>
                  <a:srgbClr val="000000"/>
                </a:solidFill>
                <a:latin typeface="Arial" panose="020B0604020202020204" pitchFamily="34" charset="0"/>
                <a:cs typeface="Arial" panose="020B0604020202020204" pitchFamily="34" charset="0"/>
              </a:rPr>
              <a:t> object has 3 </a:t>
            </a:r>
            <a:r>
              <a:rPr lang="en-US" dirty="0">
                <a:solidFill>
                  <a:schemeClr val="accent2">
                    <a:lumMod val="75000"/>
                  </a:schemeClr>
                </a:solidFill>
                <a:latin typeface="Arial" panose="020B0604020202020204" pitchFamily="34" charset="0"/>
                <a:cs typeface="Arial" panose="020B0604020202020204" pitchFamily="34" charset="0"/>
              </a:rPr>
              <a:t>properties</a:t>
            </a:r>
            <a:r>
              <a:rPr lang="en-US" dirty="0">
                <a:solidFill>
                  <a:srgbClr val="000000"/>
                </a:solidFill>
                <a:latin typeface="Arial" panose="020B0604020202020204" pitchFamily="34" charset="0"/>
                <a:cs typeface="Arial" panose="020B0604020202020204" pitchFamily="34" charset="0"/>
              </a:rPr>
              <a:t> (3 </a:t>
            </a:r>
            <a:r>
              <a:rPr lang="en-US" dirty="0">
                <a:solidFill>
                  <a:schemeClr val="accent2">
                    <a:lumMod val="75000"/>
                  </a:schemeClr>
                </a:solidFill>
                <a:latin typeface="Arial" panose="020B0604020202020204" pitchFamily="34" charset="0"/>
                <a:cs typeface="Arial" panose="020B0604020202020204" pitchFamily="34" charset="0"/>
              </a:rPr>
              <a:t>key/values</a:t>
            </a:r>
            <a:r>
              <a:rPr lang="en-US" dirty="0">
                <a:latin typeface="Arial" panose="020B0604020202020204" pitchFamily="34" charset="0"/>
                <a:cs typeface="Arial" panose="020B0604020202020204" pitchFamily="34" charset="0"/>
              </a:rPr>
              <a:t>)</a:t>
            </a:r>
            <a:r>
              <a:rPr lang="en-US" dirty="0">
                <a:solidFill>
                  <a:srgbClr val="000000"/>
                </a:solidFill>
                <a:latin typeface="Arial" panose="020B0604020202020204" pitchFamily="34" charset="0"/>
                <a:cs typeface="Arial" panose="020B0604020202020204" pitchFamily="34" charset="0"/>
              </a:rPr>
              <a:t>.</a:t>
            </a:r>
          </a:p>
        </p:txBody>
      </p:sp>
      <p:pic>
        <p:nvPicPr>
          <p:cNvPr id="11" name="Picture 10">
            <a:extLst>
              <a:ext uri="{FF2B5EF4-FFF2-40B4-BE49-F238E27FC236}">
                <a16:creationId xmlns:a16="http://schemas.microsoft.com/office/drawing/2014/main" id="{6E3FBAC3-C63B-D26A-9D80-C523E2AF4CDA}"/>
              </a:ext>
            </a:extLst>
          </p:cNvPr>
          <p:cNvPicPr>
            <a:picLocks noChangeAspect="1"/>
          </p:cNvPicPr>
          <p:nvPr/>
        </p:nvPicPr>
        <p:blipFill>
          <a:blip r:embed="rId2"/>
          <a:stretch>
            <a:fillRect/>
          </a:stretch>
        </p:blipFill>
        <p:spPr>
          <a:xfrm>
            <a:off x="244407" y="3641432"/>
            <a:ext cx="6273357" cy="2710900"/>
          </a:xfrm>
          <a:prstGeom prst="rect">
            <a:avLst/>
          </a:prstGeom>
        </p:spPr>
      </p:pic>
    </p:spTree>
    <p:extLst>
      <p:ext uri="{BB962C8B-B14F-4D97-AF65-F5344CB8AC3E}">
        <p14:creationId xmlns:p14="http://schemas.microsoft.com/office/powerpoint/2010/main" val="258135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8C8CEB-7473-8FD6-40A8-A51FCD072325}"/>
              </a:ext>
            </a:extLst>
          </p:cNvPr>
          <p:cNvSpPr/>
          <p:nvPr/>
        </p:nvSpPr>
        <p:spPr>
          <a:xfrm>
            <a:off x="0" y="3082636"/>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What is JavaScript?</a:t>
            </a:r>
          </a:p>
        </p:txBody>
      </p:sp>
    </p:spTree>
    <p:extLst>
      <p:ext uri="{BB962C8B-B14F-4D97-AF65-F5344CB8AC3E}">
        <p14:creationId xmlns:p14="http://schemas.microsoft.com/office/powerpoint/2010/main" val="3119490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20B32EF-A927-AC26-81CF-9C2AFFA0D03E}"/>
              </a:ext>
            </a:extLst>
          </p:cNvPr>
          <p:cNvPicPr>
            <a:picLocks noChangeAspect="1"/>
          </p:cNvPicPr>
          <p:nvPr/>
        </p:nvPicPr>
        <p:blipFill>
          <a:blip r:embed="rId2"/>
          <a:stretch>
            <a:fillRect/>
          </a:stretch>
        </p:blipFill>
        <p:spPr>
          <a:xfrm>
            <a:off x="300283" y="3027682"/>
            <a:ext cx="4204842" cy="3655869"/>
          </a:xfrm>
          <a:prstGeom prst="rect">
            <a:avLst/>
          </a:prstGeom>
        </p:spPr>
      </p:pic>
      <p:sp>
        <p:nvSpPr>
          <p:cNvPr id="7" name="Rectangle 6">
            <a:extLst>
              <a:ext uri="{FF2B5EF4-FFF2-40B4-BE49-F238E27FC236}">
                <a16:creationId xmlns:a16="http://schemas.microsoft.com/office/drawing/2014/main" id="{1774A61B-DD6F-943B-9A46-447AAE08193B}"/>
              </a:ext>
            </a:extLst>
          </p:cNvPr>
          <p:cNvSpPr/>
          <p:nvPr/>
        </p:nvSpPr>
        <p:spPr>
          <a:xfrm>
            <a:off x="0" y="405471"/>
            <a:ext cx="55245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Accessing Object Properties</a:t>
            </a:r>
          </a:p>
        </p:txBody>
      </p:sp>
      <p:sp>
        <p:nvSpPr>
          <p:cNvPr id="2" name="TextBox 1">
            <a:extLst>
              <a:ext uri="{FF2B5EF4-FFF2-40B4-BE49-F238E27FC236}">
                <a16:creationId xmlns:a16="http://schemas.microsoft.com/office/drawing/2014/main" id="{0DF27C4A-C2B8-4353-706B-7133809F4383}"/>
              </a:ext>
            </a:extLst>
          </p:cNvPr>
          <p:cNvSpPr txBox="1"/>
          <p:nvPr/>
        </p:nvSpPr>
        <p:spPr>
          <a:xfrm>
            <a:off x="1297495" y="3624207"/>
            <a:ext cx="9819813" cy="872034"/>
          </a:xfrm>
          <a:prstGeom prst="rect">
            <a:avLst/>
          </a:prstGeom>
          <a:noFill/>
        </p:spPr>
        <p:txBody>
          <a:bodyPr wrap="square" rtlCol="0">
            <a:spAutoFit/>
          </a:bodyPr>
          <a:lstStyle/>
          <a:p>
            <a:pPr marL="342900" indent="-342900">
              <a:lnSpc>
                <a:spcPct val="150000"/>
              </a:lnSpc>
              <a:buAutoNum type="arabicPeriod"/>
            </a:pPr>
            <a:r>
              <a:rPr lang="en-US" dirty="0">
                <a:solidFill>
                  <a:schemeClr val="accent2">
                    <a:lumMod val="75000"/>
                  </a:schemeClr>
                </a:solidFill>
                <a:latin typeface="Arial" panose="020B0604020202020204" pitchFamily="34" charset="0"/>
                <a:cs typeface="Arial" panose="020B0604020202020204" pitchFamily="34" charset="0"/>
              </a:rPr>
              <a:t>Dot Notation</a:t>
            </a:r>
          </a:p>
          <a:p>
            <a:pPr>
              <a:lnSpc>
                <a:spcPct val="150000"/>
              </a:lnSpc>
            </a:pPr>
            <a:endParaRPr lang="en-US" dirty="0">
              <a:solidFill>
                <a:schemeClr val="accent2">
                  <a:lumMod val="75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0103057-9E91-9573-7EFD-A64B87E9A8E3}"/>
              </a:ext>
            </a:extLst>
          </p:cNvPr>
          <p:cNvSpPr txBox="1"/>
          <p:nvPr/>
        </p:nvSpPr>
        <p:spPr>
          <a:xfrm>
            <a:off x="6828482" y="3624207"/>
            <a:ext cx="9819813" cy="456535"/>
          </a:xfrm>
          <a:prstGeom prst="rect">
            <a:avLst/>
          </a:prstGeom>
          <a:noFill/>
        </p:spPr>
        <p:txBody>
          <a:bodyPr wrap="square" rtlCol="0">
            <a:spAutoFit/>
          </a:bodyPr>
          <a:lstStyle/>
          <a:p>
            <a:pPr marL="342900" indent="-342900">
              <a:lnSpc>
                <a:spcPct val="150000"/>
              </a:lnSpc>
              <a:buFont typeface="+mj-lt"/>
              <a:buAutoNum type="arabicPeriod" startAt="2"/>
            </a:pPr>
            <a:r>
              <a:rPr lang="en-US" dirty="0">
                <a:solidFill>
                  <a:schemeClr val="accent2">
                    <a:lumMod val="75000"/>
                  </a:schemeClr>
                </a:solidFill>
                <a:latin typeface="Arial" panose="020B0604020202020204" pitchFamily="34" charset="0"/>
                <a:cs typeface="Arial" panose="020B0604020202020204" pitchFamily="34" charset="0"/>
              </a:rPr>
              <a:t>Bracket Notation</a:t>
            </a:r>
          </a:p>
        </p:txBody>
      </p:sp>
      <p:pic>
        <p:nvPicPr>
          <p:cNvPr id="9" name="Picture 8">
            <a:extLst>
              <a:ext uri="{FF2B5EF4-FFF2-40B4-BE49-F238E27FC236}">
                <a16:creationId xmlns:a16="http://schemas.microsoft.com/office/drawing/2014/main" id="{B1CACD39-9A1E-220B-CCB0-660E69EEDBCB}"/>
              </a:ext>
            </a:extLst>
          </p:cNvPr>
          <p:cNvPicPr>
            <a:picLocks noChangeAspect="1"/>
          </p:cNvPicPr>
          <p:nvPr/>
        </p:nvPicPr>
        <p:blipFill>
          <a:blip r:embed="rId3"/>
          <a:stretch>
            <a:fillRect/>
          </a:stretch>
        </p:blipFill>
        <p:spPr>
          <a:xfrm>
            <a:off x="555125" y="697322"/>
            <a:ext cx="6273357" cy="2710900"/>
          </a:xfrm>
          <a:prstGeom prst="rect">
            <a:avLst/>
          </a:prstGeom>
        </p:spPr>
      </p:pic>
      <p:pic>
        <p:nvPicPr>
          <p:cNvPr id="15" name="Picture 14">
            <a:extLst>
              <a:ext uri="{FF2B5EF4-FFF2-40B4-BE49-F238E27FC236}">
                <a16:creationId xmlns:a16="http://schemas.microsoft.com/office/drawing/2014/main" id="{244FB2C3-7A5A-FB18-7D9E-56FA50A99426}"/>
              </a:ext>
            </a:extLst>
          </p:cNvPr>
          <p:cNvPicPr>
            <a:picLocks noChangeAspect="1"/>
          </p:cNvPicPr>
          <p:nvPr/>
        </p:nvPicPr>
        <p:blipFill>
          <a:blip r:embed="rId2"/>
          <a:stretch>
            <a:fillRect/>
          </a:stretch>
        </p:blipFill>
        <p:spPr>
          <a:xfrm>
            <a:off x="5821625" y="2969544"/>
            <a:ext cx="4338578" cy="3772144"/>
          </a:xfrm>
          <a:prstGeom prst="rect">
            <a:avLst/>
          </a:prstGeom>
        </p:spPr>
      </p:pic>
    </p:spTree>
    <p:extLst>
      <p:ext uri="{BB962C8B-B14F-4D97-AF65-F5344CB8AC3E}">
        <p14:creationId xmlns:p14="http://schemas.microsoft.com/office/powerpoint/2010/main" val="3918383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29591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Arrays</a:t>
            </a:r>
          </a:p>
        </p:txBody>
      </p:sp>
      <p:sp>
        <p:nvSpPr>
          <p:cNvPr id="5" name="TextBox 4">
            <a:extLst>
              <a:ext uri="{FF2B5EF4-FFF2-40B4-BE49-F238E27FC236}">
                <a16:creationId xmlns:a16="http://schemas.microsoft.com/office/drawing/2014/main" id="{B0DDC3A7-DB47-A33A-7D6B-533313BD38F9}"/>
              </a:ext>
            </a:extLst>
          </p:cNvPr>
          <p:cNvSpPr txBox="1"/>
          <p:nvPr/>
        </p:nvSpPr>
        <p:spPr>
          <a:xfrm>
            <a:off x="960144" y="1492258"/>
            <a:ext cx="9819813" cy="646331"/>
          </a:xfrm>
          <a:prstGeom prst="rect">
            <a:avLst/>
          </a:prstGeom>
          <a:noFill/>
        </p:spPr>
        <p:txBody>
          <a:bodyPr wrap="square" rtlCol="0">
            <a:spAutoFit/>
          </a:bodyPr>
          <a:lstStyle/>
          <a:p>
            <a:pPr algn="l"/>
            <a:r>
              <a:rPr lang="en-US" b="0" i="0" dirty="0">
                <a:solidFill>
                  <a:srgbClr val="000000"/>
                </a:solidFill>
                <a:effectLst/>
                <a:latin typeface="Arial" panose="020B0604020202020204" pitchFamily="34" charset="0"/>
                <a:cs typeface="Arial" panose="020B0604020202020204" pitchFamily="34" charset="0"/>
              </a:rPr>
              <a:t>An </a:t>
            </a:r>
            <a:r>
              <a:rPr lang="en-US" b="0" i="0" dirty="0">
                <a:solidFill>
                  <a:schemeClr val="accent2">
                    <a:lumMod val="75000"/>
                  </a:schemeClr>
                </a:solidFill>
                <a:effectLst/>
                <a:latin typeface="Arial" panose="020B0604020202020204" pitchFamily="34" charset="0"/>
                <a:cs typeface="Arial" panose="020B0604020202020204" pitchFamily="34" charset="0"/>
              </a:rPr>
              <a:t>array</a:t>
            </a:r>
            <a:r>
              <a:rPr lang="en-US" b="0" i="0" dirty="0">
                <a:solidFill>
                  <a:srgbClr val="000000"/>
                </a:solidFill>
                <a:effectLst/>
                <a:latin typeface="Arial" panose="020B0604020202020204" pitchFamily="34" charset="0"/>
                <a:cs typeface="Arial" panose="020B0604020202020204" pitchFamily="34" charset="0"/>
              </a:rPr>
              <a:t> can hold many values under a single name, and you can access the values by referring to an index number.</a:t>
            </a:r>
          </a:p>
        </p:txBody>
      </p:sp>
      <p:sp>
        <p:nvSpPr>
          <p:cNvPr id="3" name="TextBox 2">
            <a:extLst>
              <a:ext uri="{FF2B5EF4-FFF2-40B4-BE49-F238E27FC236}">
                <a16:creationId xmlns:a16="http://schemas.microsoft.com/office/drawing/2014/main" id="{2F8C0D84-D754-FB00-D912-91099DB3B4B3}"/>
              </a:ext>
            </a:extLst>
          </p:cNvPr>
          <p:cNvSpPr txBox="1"/>
          <p:nvPr/>
        </p:nvSpPr>
        <p:spPr>
          <a:xfrm>
            <a:off x="960144" y="2836027"/>
            <a:ext cx="6094520" cy="369332"/>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Creating an Array:</a:t>
            </a:r>
            <a:endParaRPr lang="en-US" dirty="0"/>
          </a:p>
        </p:txBody>
      </p:sp>
      <p:sp>
        <p:nvSpPr>
          <p:cNvPr id="8" name="TextBox 7">
            <a:extLst>
              <a:ext uri="{FF2B5EF4-FFF2-40B4-BE49-F238E27FC236}">
                <a16:creationId xmlns:a16="http://schemas.microsoft.com/office/drawing/2014/main" id="{E370F7AC-F5EE-65D6-836B-407F0DF218F8}"/>
              </a:ext>
            </a:extLst>
          </p:cNvPr>
          <p:cNvSpPr txBox="1"/>
          <p:nvPr/>
        </p:nvSpPr>
        <p:spPr>
          <a:xfrm>
            <a:off x="960144" y="3339673"/>
            <a:ext cx="9819813" cy="456535"/>
          </a:xfrm>
          <a:prstGeom prst="rect">
            <a:avLst/>
          </a:prstGeom>
          <a:noFill/>
        </p:spPr>
        <p:txBody>
          <a:bodyPr wrap="square" rtlCol="0">
            <a:spAutoFit/>
          </a:bodyPr>
          <a:lstStyle/>
          <a:p>
            <a:pPr>
              <a:lnSpc>
                <a:spcPct val="150000"/>
              </a:lnSpc>
            </a:pPr>
            <a:r>
              <a:rPr lang="en-US" dirty="0">
                <a:solidFill>
                  <a:schemeClr val="bg1">
                    <a:lumMod val="50000"/>
                  </a:schemeClr>
                </a:solidFill>
                <a:latin typeface="Arial" panose="020B0604020202020204" pitchFamily="34" charset="0"/>
                <a:cs typeface="Arial" panose="020B0604020202020204" pitchFamily="34" charset="0"/>
              </a:rPr>
              <a:t>Array literal</a:t>
            </a:r>
          </a:p>
        </p:txBody>
      </p:sp>
      <p:pic>
        <p:nvPicPr>
          <p:cNvPr id="14" name="Picture 13">
            <a:extLst>
              <a:ext uri="{FF2B5EF4-FFF2-40B4-BE49-F238E27FC236}">
                <a16:creationId xmlns:a16="http://schemas.microsoft.com/office/drawing/2014/main" id="{2DFACFFA-6D22-D4F6-BA65-2DC40F331A88}"/>
              </a:ext>
            </a:extLst>
          </p:cNvPr>
          <p:cNvPicPr>
            <a:picLocks noChangeAspect="1"/>
          </p:cNvPicPr>
          <p:nvPr/>
        </p:nvPicPr>
        <p:blipFill>
          <a:blip r:embed="rId2"/>
          <a:stretch>
            <a:fillRect/>
          </a:stretch>
        </p:blipFill>
        <p:spPr>
          <a:xfrm>
            <a:off x="-88491" y="2598474"/>
            <a:ext cx="6282146" cy="4033144"/>
          </a:xfrm>
          <a:prstGeom prst="rect">
            <a:avLst/>
          </a:prstGeom>
        </p:spPr>
      </p:pic>
    </p:spTree>
    <p:extLst>
      <p:ext uri="{BB962C8B-B14F-4D97-AF65-F5344CB8AC3E}">
        <p14:creationId xmlns:p14="http://schemas.microsoft.com/office/powerpoint/2010/main" val="196763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29591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Arrays</a:t>
            </a:r>
          </a:p>
        </p:txBody>
      </p:sp>
      <p:pic>
        <p:nvPicPr>
          <p:cNvPr id="10" name="Picture 9">
            <a:extLst>
              <a:ext uri="{FF2B5EF4-FFF2-40B4-BE49-F238E27FC236}">
                <a16:creationId xmlns:a16="http://schemas.microsoft.com/office/drawing/2014/main" id="{FF27140D-AC5B-D3BB-CF13-360B06330317}"/>
              </a:ext>
            </a:extLst>
          </p:cNvPr>
          <p:cNvPicPr>
            <a:picLocks noChangeAspect="1"/>
          </p:cNvPicPr>
          <p:nvPr/>
        </p:nvPicPr>
        <p:blipFill>
          <a:blip r:embed="rId2"/>
          <a:stretch>
            <a:fillRect/>
          </a:stretch>
        </p:blipFill>
        <p:spPr>
          <a:xfrm>
            <a:off x="1550571" y="2408279"/>
            <a:ext cx="6998625" cy="4044250"/>
          </a:xfrm>
          <a:prstGeom prst="rect">
            <a:avLst/>
          </a:prstGeom>
        </p:spPr>
      </p:pic>
      <p:sp>
        <p:nvSpPr>
          <p:cNvPr id="11" name="Rectangle 2">
            <a:extLst>
              <a:ext uri="{FF2B5EF4-FFF2-40B4-BE49-F238E27FC236}">
                <a16:creationId xmlns:a16="http://schemas.microsoft.com/office/drawing/2014/main" id="{188D2372-9371-7786-B464-202A3F6C131B}"/>
              </a:ext>
            </a:extLst>
          </p:cNvPr>
          <p:cNvSpPr>
            <a:spLocks noChangeArrowheads="1"/>
          </p:cNvSpPr>
          <p:nvPr/>
        </p:nvSpPr>
        <p:spPr bwMode="auto">
          <a:xfrm>
            <a:off x="1479550" y="1486708"/>
            <a:ext cx="1002614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Arrays are a special type of objects. The </a:t>
            </a:r>
            <a:r>
              <a:rPr kumimoji="0" lang="en-US" altLang="en-US" b="0" i="0" u="none" strike="noStrike" cap="none" normalizeH="0" baseline="0" dirty="0">
                <a:ln>
                  <a:noFill/>
                </a:ln>
                <a:solidFill>
                  <a:schemeClr val="accent2">
                    <a:lumMod val="75000"/>
                  </a:schemeClr>
                </a:solidFill>
                <a:effectLst/>
                <a:latin typeface="Arial" panose="020B0604020202020204" pitchFamily="34" charset="0"/>
                <a:cs typeface="Arial" panose="020B0604020202020204" pitchFamily="34" charset="0"/>
              </a:rPr>
              <a:t>typeof</a:t>
            </a:r>
            <a:r>
              <a:rPr kumimoji="0" lang="en-US"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operator in JavaScript returns "object" for arrays.</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628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29591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Functions</a:t>
            </a:r>
          </a:p>
        </p:txBody>
      </p:sp>
      <p:sp>
        <p:nvSpPr>
          <p:cNvPr id="3" name="TextBox 2">
            <a:extLst>
              <a:ext uri="{FF2B5EF4-FFF2-40B4-BE49-F238E27FC236}">
                <a16:creationId xmlns:a16="http://schemas.microsoft.com/office/drawing/2014/main" id="{0277865E-D029-C4EF-1959-ED31A7A987E1}"/>
              </a:ext>
            </a:extLst>
          </p:cNvPr>
          <p:cNvSpPr txBox="1"/>
          <p:nvPr/>
        </p:nvSpPr>
        <p:spPr>
          <a:xfrm>
            <a:off x="2337047" y="1694713"/>
            <a:ext cx="8795552" cy="872034"/>
          </a:xfrm>
          <a:prstGeom prst="rect">
            <a:avLst/>
          </a:prstGeom>
          <a:noFill/>
        </p:spPr>
        <p:txBody>
          <a:bodyPr wrap="square">
            <a:spAutoFit/>
          </a:bodyPr>
          <a:lstStyle/>
          <a:p>
            <a:pPr algn="l">
              <a:lnSpc>
                <a:spcPct val="150000"/>
              </a:lnSpc>
            </a:pPr>
            <a:r>
              <a:rPr lang="en-US" b="0" i="0" dirty="0">
                <a:solidFill>
                  <a:srgbClr val="000000"/>
                </a:solidFill>
                <a:effectLst/>
                <a:latin typeface="Arial" panose="020B0604020202020204" pitchFamily="34" charset="0"/>
                <a:cs typeface="Arial" panose="020B0604020202020204" pitchFamily="34" charset="0"/>
              </a:rPr>
              <a:t>A JavaScript </a:t>
            </a:r>
            <a:r>
              <a:rPr lang="en-US" b="0" i="0" dirty="0">
                <a:solidFill>
                  <a:schemeClr val="accent2">
                    <a:lumMod val="75000"/>
                  </a:schemeClr>
                </a:solidFill>
                <a:effectLst/>
                <a:latin typeface="Arial" panose="020B0604020202020204" pitchFamily="34" charset="0"/>
                <a:cs typeface="Arial" panose="020B0604020202020204" pitchFamily="34" charset="0"/>
              </a:rPr>
              <a:t>function</a:t>
            </a:r>
            <a:r>
              <a:rPr lang="en-US" b="0" i="0" dirty="0">
                <a:solidFill>
                  <a:srgbClr val="000000"/>
                </a:solidFill>
                <a:effectLst/>
                <a:latin typeface="Arial" panose="020B0604020202020204" pitchFamily="34" charset="0"/>
                <a:cs typeface="Arial" panose="020B0604020202020204" pitchFamily="34" charset="0"/>
              </a:rPr>
              <a:t> is a block of code designed to </a:t>
            </a:r>
            <a:r>
              <a:rPr lang="en-US" b="0" i="0" dirty="0">
                <a:solidFill>
                  <a:schemeClr val="accent2">
                    <a:lumMod val="75000"/>
                  </a:schemeClr>
                </a:solidFill>
                <a:effectLst/>
                <a:latin typeface="Arial" panose="020B0604020202020204" pitchFamily="34" charset="0"/>
                <a:cs typeface="Arial" panose="020B0604020202020204" pitchFamily="34" charset="0"/>
              </a:rPr>
              <a:t>perform a particular task</a:t>
            </a:r>
            <a:r>
              <a:rPr lang="en-US" b="0" i="0" dirty="0">
                <a:solidFill>
                  <a:srgbClr val="000000"/>
                </a:solidFill>
                <a:effectLst/>
                <a:latin typeface="Arial" panose="020B0604020202020204" pitchFamily="34" charset="0"/>
                <a:cs typeface="Arial" panose="020B0604020202020204" pitchFamily="34" charset="0"/>
              </a:rPr>
              <a:t>.</a:t>
            </a:r>
          </a:p>
          <a:p>
            <a:pPr algn="l">
              <a:lnSpc>
                <a:spcPct val="150000"/>
              </a:lnSpc>
            </a:pPr>
            <a:r>
              <a:rPr lang="en-US" b="0" i="0" dirty="0">
                <a:solidFill>
                  <a:srgbClr val="000000"/>
                </a:solidFill>
                <a:effectLst/>
                <a:latin typeface="Arial" panose="020B0604020202020204" pitchFamily="34" charset="0"/>
                <a:cs typeface="Arial" panose="020B0604020202020204" pitchFamily="34" charset="0"/>
              </a:rPr>
              <a:t>A JavaScript function is executed when "something" </a:t>
            </a:r>
            <a:r>
              <a:rPr lang="en-US" b="0" i="0" dirty="0">
                <a:solidFill>
                  <a:schemeClr val="accent2">
                    <a:lumMod val="75000"/>
                  </a:schemeClr>
                </a:solidFill>
                <a:effectLst/>
                <a:latin typeface="Arial" panose="020B0604020202020204" pitchFamily="34" charset="0"/>
                <a:cs typeface="Arial" panose="020B0604020202020204" pitchFamily="34" charset="0"/>
              </a:rPr>
              <a:t>invokes</a:t>
            </a:r>
            <a:r>
              <a:rPr lang="en-US" b="0" i="0" dirty="0">
                <a:solidFill>
                  <a:srgbClr val="000000"/>
                </a:solidFill>
                <a:effectLst/>
                <a:latin typeface="Arial" panose="020B0604020202020204" pitchFamily="34" charset="0"/>
                <a:cs typeface="Arial" panose="020B0604020202020204" pitchFamily="34" charset="0"/>
              </a:rPr>
              <a:t> it (</a:t>
            </a:r>
            <a:r>
              <a:rPr lang="en-US" b="0" i="0" dirty="0">
                <a:solidFill>
                  <a:schemeClr val="accent2">
                    <a:lumMod val="75000"/>
                  </a:schemeClr>
                </a:solidFill>
                <a:effectLst/>
                <a:latin typeface="Arial" panose="020B0604020202020204" pitchFamily="34" charset="0"/>
                <a:cs typeface="Arial" panose="020B0604020202020204" pitchFamily="34" charset="0"/>
              </a:rPr>
              <a:t>calls</a:t>
            </a:r>
            <a:r>
              <a:rPr lang="en-US" b="0" i="0" dirty="0">
                <a:solidFill>
                  <a:srgbClr val="000000"/>
                </a:solidFill>
                <a:effectLst/>
                <a:latin typeface="Arial" panose="020B0604020202020204" pitchFamily="34" charset="0"/>
                <a:cs typeface="Arial" panose="020B0604020202020204" pitchFamily="34" charset="0"/>
              </a:rPr>
              <a:t> it).</a:t>
            </a:r>
          </a:p>
        </p:txBody>
      </p:sp>
      <p:pic>
        <p:nvPicPr>
          <p:cNvPr id="6" name="Picture 5">
            <a:extLst>
              <a:ext uri="{FF2B5EF4-FFF2-40B4-BE49-F238E27FC236}">
                <a16:creationId xmlns:a16="http://schemas.microsoft.com/office/drawing/2014/main" id="{F8F28C69-9E14-1F10-97C5-7C944ECCFACE}"/>
              </a:ext>
            </a:extLst>
          </p:cNvPr>
          <p:cNvPicPr>
            <a:picLocks noChangeAspect="1"/>
          </p:cNvPicPr>
          <p:nvPr/>
        </p:nvPicPr>
        <p:blipFill>
          <a:blip r:embed="rId2"/>
          <a:stretch>
            <a:fillRect/>
          </a:stretch>
        </p:blipFill>
        <p:spPr>
          <a:xfrm>
            <a:off x="2337047" y="3515462"/>
            <a:ext cx="7486650" cy="1647825"/>
          </a:xfrm>
          <a:prstGeom prst="rect">
            <a:avLst/>
          </a:prstGeom>
        </p:spPr>
      </p:pic>
    </p:spTree>
    <p:extLst>
      <p:ext uri="{BB962C8B-B14F-4D97-AF65-F5344CB8AC3E}">
        <p14:creationId xmlns:p14="http://schemas.microsoft.com/office/powerpoint/2010/main" val="122289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DE29773-7E96-C5B0-DD42-E19F5F34E747}"/>
              </a:ext>
            </a:extLst>
          </p:cNvPr>
          <p:cNvSpPr>
            <a:spLocks noChangeArrowheads="1"/>
          </p:cNvSpPr>
          <p:nvPr/>
        </p:nvSpPr>
        <p:spPr bwMode="auto">
          <a:xfrm>
            <a:off x="1081773" y="1567056"/>
            <a:ext cx="10874837" cy="4785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rgbClr val="000000"/>
                </a:solidFill>
                <a:cs typeface="Arial" panose="020B0604020202020204" pitchFamily="34" charset="0"/>
              </a:rPr>
              <a:t>A JavaScript function is defined with the </a:t>
            </a:r>
            <a:r>
              <a:rPr lang="en-US" altLang="en-US" dirty="0">
                <a:solidFill>
                  <a:schemeClr val="accent2"/>
                </a:solidFill>
                <a:cs typeface="Arial" panose="020B0604020202020204" pitchFamily="34" charset="0"/>
              </a:rPr>
              <a:t>function</a:t>
            </a:r>
            <a:r>
              <a:rPr lang="en-US" altLang="en-US" dirty="0">
                <a:solidFill>
                  <a:srgbClr val="000000"/>
                </a:solidFill>
                <a:cs typeface="Arial" panose="020B0604020202020204" pitchFamily="34" charset="0"/>
              </a:rPr>
              <a:t> keyword, followed by a name, followed by parentheses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rgbClr val="000000"/>
                </a:solidFill>
                <a:cs typeface="Arial" panose="020B0604020202020204" pitchFamily="34" charset="0"/>
              </a:rPr>
              <a:t>Function names can contain letters, digits, underscores, and dollar signs (same rules as variables).</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rgbClr val="000000"/>
                </a:solidFill>
                <a:cs typeface="Arial" panose="020B0604020202020204" pitchFamily="34" charset="0"/>
              </a:rPr>
              <a:t>The parentheses may include parameter names separated by commas:</a:t>
            </a:r>
            <a:br>
              <a:rPr lang="en-US" altLang="en-US" dirty="0">
                <a:solidFill>
                  <a:srgbClr val="000000"/>
                </a:solidFill>
                <a:cs typeface="Arial" panose="020B0604020202020204" pitchFamily="34" charset="0"/>
              </a:rPr>
            </a:br>
            <a:r>
              <a:rPr lang="en-US" altLang="en-US" dirty="0">
                <a:solidFill>
                  <a:srgbClr val="000000"/>
                </a:solidFill>
                <a:cs typeface="Arial" panose="020B0604020202020204" pitchFamily="34" charset="0"/>
              </a:rPr>
              <a:t>(parameter1, parameter2,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rgbClr val="000000"/>
                </a:solidFill>
                <a:cs typeface="Arial" panose="020B0604020202020204" pitchFamily="34" charset="0"/>
              </a:rPr>
              <a:t>The code to be executed, by the function, is placed inside curly brackets: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accent1">
                  <a:lumMod val="75000"/>
                </a:schemeClr>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accent1">
                    <a:lumMod val="75000"/>
                  </a:schemeClr>
                </a:solidFill>
                <a:latin typeface="Courier New" panose="02070309020205020404" pitchFamily="49" charset="0"/>
                <a:cs typeface="Courier New" panose="02070309020205020404" pitchFamily="49" charset="0"/>
              </a:rPr>
              <a:t>function</a:t>
            </a:r>
            <a:r>
              <a:rPr lang="en-US" altLang="en-US" dirty="0">
                <a:solidFill>
                  <a:srgbClr val="000000"/>
                </a:solidFill>
                <a:latin typeface="Courier New" panose="02070309020205020404" pitchFamily="49" charset="0"/>
                <a:cs typeface="Courier New" panose="02070309020205020404" pitchFamily="49" charset="0"/>
              </a:rPr>
              <a:t> name(parameter1, parameter2, parameter3) {</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chemeClr val="accent6">
                    <a:lumMod val="75000"/>
                  </a:schemeClr>
                </a:solidFill>
                <a:latin typeface="Courier New" panose="02070309020205020404" pitchFamily="49" charset="0"/>
                <a:cs typeface="Courier New" panose="02070309020205020404" pitchFamily="49" charset="0"/>
              </a:rPr>
              <a:t>// code to be executed</a:t>
            </a:r>
            <a:br>
              <a:rPr lang="en-US" altLang="en-US" dirty="0">
                <a:solidFill>
                  <a:srgbClr val="000000"/>
                </a:solidFill>
                <a:latin typeface="Courier New" panose="02070309020205020404" pitchFamily="49" charset="0"/>
                <a:cs typeface="Courier New" panose="02070309020205020404" pitchFamily="49" charset="0"/>
              </a:rPr>
            </a:br>
            <a:r>
              <a:rPr lang="en-US" altLang="en-US" dirty="0">
                <a:solidFill>
                  <a:srgbClr val="000000"/>
                </a:solidFill>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rgbClr val="000000"/>
                </a:solidFill>
                <a:cs typeface="Arial" panose="020B0604020202020204" pitchFamily="34" charset="0"/>
              </a:rPr>
              <a:t>Function </a:t>
            </a:r>
            <a:r>
              <a:rPr lang="en-US" altLang="en-US" dirty="0">
                <a:solidFill>
                  <a:schemeClr val="accent2"/>
                </a:solidFill>
                <a:cs typeface="Arial" panose="020B0604020202020204" pitchFamily="34" charset="0"/>
              </a:rPr>
              <a:t>parameters</a:t>
            </a:r>
            <a:r>
              <a:rPr lang="en-US" altLang="en-US" dirty="0">
                <a:solidFill>
                  <a:srgbClr val="000000"/>
                </a:solidFill>
                <a:cs typeface="Arial" panose="020B0604020202020204" pitchFamily="34" charset="0"/>
              </a:rPr>
              <a:t> are listed inside the parentheses () in the function definition.</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rgbClr val="000000"/>
                </a:solidFill>
                <a:cs typeface="Arial" panose="020B0604020202020204" pitchFamily="34" charset="0"/>
              </a:rPr>
              <a:t>Function </a:t>
            </a:r>
            <a:r>
              <a:rPr lang="en-US" altLang="en-US" dirty="0">
                <a:solidFill>
                  <a:schemeClr val="accent2"/>
                </a:solidFill>
                <a:cs typeface="Arial" panose="020B0604020202020204" pitchFamily="34" charset="0"/>
              </a:rPr>
              <a:t>arguments</a:t>
            </a:r>
            <a:r>
              <a:rPr lang="en-US" altLang="en-US" dirty="0">
                <a:solidFill>
                  <a:srgbClr val="000000"/>
                </a:solidFill>
                <a:cs typeface="Arial" panose="020B0604020202020204" pitchFamily="34" charset="0"/>
              </a:rPr>
              <a:t> are the values received by the function when it is invoked.</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rgbClr val="000000"/>
                </a:solidFill>
                <a:cs typeface="Arial" panose="020B0604020202020204" pitchFamily="34" charset="0"/>
              </a:rPr>
              <a:t>Inside the function, the arguments (the parameters) behave as local variables.</a:t>
            </a:r>
          </a:p>
        </p:txBody>
      </p:sp>
      <p:sp>
        <p:nvSpPr>
          <p:cNvPr id="5" name="Rectangle 4">
            <a:extLst>
              <a:ext uri="{FF2B5EF4-FFF2-40B4-BE49-F238E27FC236}">
                <a16:creationId xmlns:a16="http://schemas.microsoft.com/office/drawing/2014/main" id="{1EE4BD5B-ED41-E00D-1CFF-3DAE57D855C2}"/>
              </a:ext>
            </a:extLst>
          </p:cNvPr>
          <p:cNvSpPr/>
          <p:nvPr/>
        </p:nvSpPr>
        <p:spPr>
          <a:xfrm>
            <a:off x="0" y="405471"/>
            <a:ext cx="29591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Function Syntax</a:t>
            </a:r>
          </a:p>
        </p:txBody>
      </p:sp>
    </p:spTree>
    <p:extLst>
      <p:ext uri="{BB962C8B-B14F-4D97-AF65-F5344CB8AC3E}">
        <p14:creationId xmlns:p14="http://schemas.microsoft.com/office/powerpoint/2010/main" val="3890238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29591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Operators</a:t>
            </a:r>
          </a:p>
        </p:txBody>
      </p:sp>
      <p:pic>
        <p:nvPicPr>
          <p:cNvPr id="4" name="Picture 3">
            <a:extLst>
              <a:ext uri="{FF2B5EF4-FFF2-40B4-BE49-F238E27FC236}">
                <a16:creationId xmlns:a16="http://schemas.microsoft.com/office/drawing/2014/main" id="{B090B38D-B11E-3DF3-FE1C-4D5BF967B103}"/>
              </a:ext>
            </a:extLst>
          </p:cNvPr>
          <p:cNvPicPr>
            <a:picLocks noChangeAspect="1"/>
          </p:cNvPicPr>
          <p:nvPr/>
        </p:nvPicPr>
        <p:blipFill>
          <a:blip r:embed="rId2"/>
          <a:stretch>
            <a:fillRect/>
          </a:stretch>
        </p:blipFill>
        <p:spPr>
          <a:xfrm>
            <a:off x="752475" y="1718430"/>
            <a:ext cx="10687050" cy="3705225"/>
          </a:xfrm>
          <a:prstGeom prst="rect">
            <a:avLst/>
          </a:prstGeom>
        </p:spPr>
      </p:pic>
    </p:spTree>
    <p:extLst>
      <p:ext uri="{BB962C8B-B14F-4D97-AF65-F5344CB8AC3E}">
        <p14:creationId xmlns:p14="http://schemas.microsoft.com/office/powerpoint/2010/main" val="1284157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3512745"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Types of Operators</a:t>
            </a:r>
          </a:p>
        </p:txBody>
      </p:sp>
      <p:sp>
        <p:nvSpPr>
          <p:cNvPr id="4" name="Rectangle 2">
            <a:extLst>
              <a:ext uri="{FF2B5EF4-FFF2-40B4-BE49-F238E27FC236}">
                <a16:creationId xmlns:a16="http://schemas.microsoft.com/office/drawing/2014/main" id="{BDE29773-7E96-C5B0-DD42-E19F5F34E747}"/>
              </a:ext>
            </a:extLst>
          </p:cNvPr>
          <p:cNvSpPr>
            <a:spLocks noChangeArrowheads="1"/>
          </p:cNvSpPr>
          <p:nvPr/>
        </p:nvSpPr>
        <p:spPr bwMode="auto">
          <a:xfrm>
            <a:off x="1206060" y="1098199"/>
            <a:ext cx="5256884" cy="38885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lnSpc>
                <a:spcPct val="150000"/>
              </a:lnSpc>
              <a:spcAft>
                <a:spcPts val="600"/>
              </a:spcAft>
            </a:pPr>
            <a:r>
              <a:rPr lang="en-US" dirty="0">
                <a:solidFill>
                  <a:schemeClr val="accent2"/>
                </a:solidFill>
                <a:latin typeface="Verdana" panose="020B0604030504040204" pitchFamily="34" charset="0"/>
              </a:rPr>
              <a:t> </a:t>
            </a:r>
          </a:p>
          <a:p>
            <a:pPr algn="l">
              <a:lnSpc>
                <a:spcPct val="150000"/>
              </a:lnSpc>
              <a:buFont typeface="Arial" panose="020B0604020202020204" pitchFamily="34" charset="0"/>
              <a:buChar char="•"/>
            </a:pPr>
            <a:r>
              <a:rPr lang="en-US" dirty="0">
                <a:latin typeface="Verdana" panose="020B0604030504040204" pitchFamily="34" charset="0"/>
              </a:rPr>
              <a:t> </a:t>
            </a:r>
            <a:r>
              <a:rPr lang="en-US" dirty="0">
                <a:solidFill>
                  <a:schemeClr val="accent2"/>
                </a:solidFill>
                <a:latin typeface="Verdana" panose="020B0604030504040204" pitchFamily="34" charset="0"/>
              </a:rPr>
              <a:t>Arithmetic </a:t>
            </a:r>
            <a:r>
              <a:rPr lang="en-US" b="0" i="0" dirty="0">
                <a:effectLst/>
                <a:latin typeface="Verdana" panose="020B0604030504040204" pitchFamily="34" charset="0"/>
              </a:rPr>
              <a:t>Operators</a:t>
            </a:r>
          </a:p>
          <a:p>
            <a:pPr algn="l">
              <a:lnSpc>
                <a:spcPct val="150000"/>
              </a:lnSpc>
              <a:buFont typeface="Arial" panose="020B0604020202020204" pitchFamily="34" charset="0"/>
              <a:buChar char="•"/>
            </a:pPr>
            <a:r>
              <a:rPr lang="en-US" dirty="0">
                <a:latin typeface="Verdana" panose="020B0604030504040204" pitchFamily="34" charset="0"/>
              </a:rPr>
              <a:t> </a:t>
            </a:r>
            <a:r>
              <a:rPr lang="en-US" dirty="0">
                <a:solidFill>
                  <a:schemeClr val="accent2"/>
                </a:solidFill>
                <a:latin typeface="Verdana" panose="020B0604030504040204" pitchFamily="34" charset="0"/>
              </a:rPr>
              <a:t>Assignment</a:t>
            </a:r>
            <a:r>
              <a:rPr lang="en-US" dirty="0">
                <a:latin typeface="Verdana" panose="020B0604030504040204" pitchFamily="34" charset="0"/>
              </a:rPr>
              <a:t> Operators</a:t>
            </a:r>
            <a:endParaRPr lang="en-US" b="0" i="0" dirty="0">
              <a:effectLst/>
              <a:latin typeface="Verdana" panose="020B0604030504040204" pitchFamily="34" charset="0"/>
            </a:endParaRPr>
          </a:p>
          <a:p>
            <a:pPr algn="l">
              <a:lnSpc>
                <a:spcPct val="150000"/>
              </a:lnSpc>
              <a:buFont typeface="Arial" panose="020B0604020202020204" pitchFamily="34" charset="0"/>
              <a:buChar char="•"/>
            </a:pPr>
            <a:r>
              <a:rPr lang="en-US" dirty="0">
                <a:latin typeface="Verdana" panose="020B0604030504040204" pitchFamily="34" charset="0"/>
              </a:rPr>
              <a:t> </a:t>
            </a:r>
            <a:r>
              <a:rPr lang="en-US" dirty="0">
                <a:solidFill>
                  <a:schemeClr val="accent2"/>
                </a:solidFill>
                <a:latin typeface="Verdana" panose="020B0604030504040204" pitchFamily="34" charset="0"/>
              </a:rPr>
              <a:t>Comparison</a:t>
            </a:r>
            <a:r>
              <a:rPr lang="en-US" b="0" i="0" dirty="0">
                <a:effectLst/>
                <a:latin typeface="Verdana" panose="020B0604030504040204" pitchFamily="34" charset="0"/>
              </a:rPr>
              <a:t> Operators</a:t>
            </a:r>
          </a:p>
          <a:p>
            <a:pPr algn="l">
              <a:lnSpc>
                <a:spcPct val="150000"/>
              </a:lnSpc>
              <a:buFont typeface="Arial" panose="020B0604020202020204" pitchFamily="34" charset="0"/>
              <a:buChar char="•"/>
            </a:pPr>
            <a:r>
              <a:rPr lang="en-US" dirty="0">
                <a:latin typeface="Verdana" panose="020B0604030504040204" pitchFamily="34" charset="0"/>
              </a:rPr>
              <a:t> </a:t>
            </a:r>
            <a:r>
              <a:rPr lang="en-US" dirty="0">
                <a:solidFill>
                  <a:schemeClr val="accent2"/>
                </a:solidFill>
                <a:latin typeface="Verdana" panose="020B0604030504040204" pitchFamily="34" charset="0"/>
              </a:rPr>
              <a:t>String</a:t>
            </a:r>
            <a:r>
              <a:rPr lang="en-US" b="0" i="0" dirty="0">
                <a:effectLst/>
                <a:latin typeface="Verdana" panose="020B0604030504040204" pitchFamily="34" charset="0"/>
              </a:rPr>
              <a:t> Operators</a:t>
            </a:r>
          </a:p>
          <a:p>
            <a:pPr algn="l">
              <a:lnSpc>
                <a:spcPct val="150000"/>
              </a:lnSpc>
              <a:buFont typeface="Arial" panose="020B0604020202020204" pitchFamily="34" charset="0"/>
              <a:buChar char="•"/>
            </a:pPr>
            <a:r>
              <a:rPr lang="en-US" dirty="0">
                <a:latin typeface="Verdana" panose="020B0604030504040204" pitchFamily="34" charset="0"/>
              </a:rPr>
              <a:t> </a:t>
            </a:r>
            <a:r>
              <a:rPr lang="en-US" dirty="0">
                <a:solidFill>
                  <a:schemeClr val="accent2"/>
                </a:solidFill>
                <a:latin typeface="Verdana" panose="020B0604030504040204" pitchFamily="34" charset="0"/>
              </a:rPr>
              <a:t>Logical</a:t>
            </a:r>
            <a:r>
              <a:rPr lang="en-US" b="0" i="0" dirty="0">
                <a:effectLst/>
                <a:latin typeface="Verdana" panose="020B0604030504040204" pitchFamily="34" charset="0"/>
              </a:rPr>
              <a:t> Operators</a:t>
            </a:r>
          </a:p>
          <a:p>
            <a:pPr algn="l">
              <a:lnSpc>
                <a:spcPct val="150000"/>
              </a:lnSpc>
              <a:buFont typeface="Arial" panose="020B0604020202020204" pitchFamily="34" charset="0"/>
              <a:buChar char="•"/>
            </a:pPr>
            <a:r>
              <a:rPr lang="en-US" dirty="0">
                <a:latin typeface="Verdana" panose="020B0604030504040204" pitchFamily="34" charset="0"/>
              </a:rPr>
              <a:t> </a:t>
            </a:r>
            <a:r>
              <a:rPr lang="en-US" dirty="0">
                <a:solidFill>
                  <a:schemeClr val="accent2"/>
                </a:solidFill>
                <a:latin typeface="Verdana" panose="020B0604030504040204" pitchFamily="34" charset="0"/>
              </a:rPr>
              <a:t>Bitwise</a:t>
            </a:r>
            <a:r>
              <a:rPr lang="en-US" b="0" i="0" dirty="0">
                <a:effectLst/>
                <a:latin typeface="Verdana" panose="020B0604030504040204" pitchFamily="34" charset="0"/>
              </a:rPr>
              <a:t> Operators</a:t>
            </a:r>
          </a:p>
          <a:p>
            <a:pPr algn="l">
              <a:lnSpc>
                <a:spcPct val="150000"/>
              </a:lnSpc>
              <a:buFont typeface="Arial" panose="020B0604020202020204" pitchFamily="34" charset="0"/>
              <a:buChar char="•"/>
            </a:pPr>
            <a:r>
              <a:rPr lang="en-US" dirty="0">
                <a:latin typeface="Verdana" panose="020B0604030504040204" pitchFamily="34" charset="0"/>
              </a:rPr>
              <a:t> </a:t>
            </a:r>
            <a:r>
              <a:rPr lang="en-US" dirty="0">
                <a:solidFill>
                  <a:schemeClr val="accent2"/>
                </a:solidFill>
                <a:latin typeface="Verdana" panose="020B0604030504040204" pitchFamily="34" charset="0"/>
              </a:rPr>
              <a:t>Ternary</a:t>
            </a:r>
            <a:r>
              <a:rPr lang="en-US" b="0" i="0" dirty="0">
                <a:effectLst/>
                <a:latin typeface="Verdana" panose="020B0604030504040204" pitchFamily="34" charset="0"/>
              </a:rPr>
              <a:t> Operators</a:t>
            </a:r>
          </a:p>
          <a:p>
            <a:pPr algn="l">
              <a:lnSpc>
                <a:spcPct val="150000"/>
              </a:lnSpc>
              <a:buFont typeface="Arial" panose="020B0604020202020204" pitchFamily="34" charset="0"/>
              <a:buChar char="•"/>
            </a:pPr>
            <a:r>
              <a:rPr lang="en-US" b="0" i="0" dirty="0">
                <a:solidFill>
                  <a:srgbClr val="000000"/>
                </a:solidFill>
                <a:effectLst/>
                <a:latin typeface="Verdana" panose="020B0604030504040204" pitchFamily="34" charset="0"/>
              </a:rPr>
              <a:t> </a:t>
            </a:r>
            <a:r>
              <a:rPr lang="en-US" b="0" i="0" dirty="0">
                <a:solidFill>
                  <a:schemeClr val="accent2"/>
                </a:solidFill>
                <a:effectLst/>
                <a:latin typeface="Verdana" panose="020B0604030504040204" pitchFamily="34" charset="0"/>
              </a:rPr>
              <a:t>Type</a:t>
            </a:r>
            <a:r>
              <a:rPr lang="en-US" b="0" i="0" dirty="0">
                <a:solidFill>
                  <a:srgbClr val="000000"/>
                </a:solidFill>
                <a:effectLst/>
                <a:latin typeface="Verdana" panose="020B0604030504040204" pitchFamily="34" charset="0"/>
              </a:rPr>
              <a:t> Operators</a:t>
            </a:r>
          </a:p>
        </p:txBody>
      </p:sp>
    </p:spTree>
    <p:extLst>
      <p:ext uri="{BB962C8B-B14F-4D97-AF65-F5344CB8AC3E}">
        <p14:creationId xmlns:p14="http://schemas.microsoft.com/office/powerpoint/2010/main" val="2576208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3512745"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Arithmetic Operators</a:t>
            </a:r>
          </a:p>
        </p:txBody>
      </p:sp>
      <p:pic>
        <p:nvPicPr>
          <p:cNvPr id="3" name="Picture 2">
            <a:extLst>
              <a:ext uri="{FF2B5EF4-FFF2-40B4-BE49-F238E27FC236}">
                <a16:creationId xmlns:a16="http://schemas.microsoft.com/office/drawing/2014/main" id="{183299EC-67DF-0661-55B8-A0CF6B0C32A6}"/>
              </a:ext>
            </a:extLst>
          </p:cNvPr>
          <p:cNvPicPr>
            <a:picLocks noChangeAspect="1"/>
          </p:cNvPicPr>
          <p:nvPr/>
        </p:nvPicPr>
        <p:blipFill>
          <a:blip r:embed="rId2"/>
          <a:stretch>
            <a:fillRect/>
          </a:stretch>
        </p:blipFill>
        <p:spPr>
          <a:xfrm>
            <a:off x="0" y="1620864"/>
            <a:ext cx="12192000" cy="3616271"/>
          </a:xfrm>
          <a:prstGeom prst="rect">
            <a:avLst/>
          </a:prstGeom>
        </p:spPr>
      </p:pic>
    </p:spTree>
    <p:extLst>
      <p:ext uri="{BB962C8B-B14F-4D97-AF65-F5344CB8AC3E}">
        <p14:creationId xmlns:p14="http://schemas.microsoft.com/office/powerpoint/2010/main" val="1244461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3732245"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Assignment Operators</a:t>
            </a:r>
          </a:p>
        </p:txBody>
      </p:sp>
      <p:pic>
        <p:nvPicPr>
          <p:cNvPr id="4" name="Picture 3">
            <a:extLst>
              <a:ext uri="{FF2B5EF4-FFF2-40B4-BE49-F238E27FC236}">
                <a16:creationId xmlns:a16="http://schemas.microsoft.com/office/drawing/2014/main" id="{0395409D-7EC0-85AB-CD3A-E2C6C5D6653D}"/>
              </a:ext>
            </a:extLst>
          </p:cNvPr>
          <p:cNvPicPr>
            <a:picLocks noChangeAspect="1"/>
          </p:cNvPicPr>
          <p:nvPr/>
        </p:nvPicPr>
        <p:blipFill>
          <a:blip r:embed="rId2"/>
          <a:stretch>
            <a:fillRect/>
          </a:stretch>
        </p:blipFill>
        <p:spPr>
          <a:xfrm>
            <a:off x="0" y="1474735"/>
            <a:ext cx="12192000" cy="3908529"/>
          </a:xfrm>
          <a:prstGeom prst="rect">
            <a:avLst/>
          </a:prstGeom>
        </p:spPr>
      </p:pic>
    </p:spTree>
    <p:extLst>
      <p:ext uri="{BB962C8B-B14F-4D97-AF65-F5344CB8AC3E}">
        <p14:creationId xmlns:p14="http://schemas.microsoft.com/office/powerpoint/2010/main" val="1992732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29591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var / let / const</a:t>
            </a:r>
          </a:p>
        </p:txBody>
      </p:sp>
      <p:pic>
        <p:nvPicPr>
          <p:cNvPr id="10" name="Picture 9">
            <a:extLst>
              <a:ext uri="{FF2B5EF4-FFF2-40B4-BE49-F238E27FC236}">
                <a16:creationId xmlns:a16="http://schemas.microsoft.com/office/drawing/2014/main" id="{B44E1F21-A4B0-74E0-C511-6B2AF7756F3C}"/>
              </a:ext>
            </a:extLst>
          </p:cNvPr>
          <p:cNvPicPr>
            <a:picLocks noChangeAspect="1"/>
          </p:cNvPicPr>
          <p:nvPr/>
        </p:nvPicPr>
        <p:blipFill>
          <a:blip r:embed="rId2"/>
          <a:stretch>
            <a:fillRect/>
          </a:stretch>
        </p:blipFill>
        <p:spPr>
          <a:xfrm>
            <a:off x="472848" y="1307526"/>
            <a:ext cx="9977340" cy="5266300"/>
          </a:xfrm>
          <a:prstGeom prst="rect">
            <a:avLst/>
          </a:prstGeom>
        </p:spPr>
      </p:pic>
    </p:spTree>
    <p:extLst>
      <p:ext uri="{BB962C8B-B14F-4D97-AF65-F5344CB8AC3E}">
        <p14:creationId xmlns:p14="http://schemas.microsoft.com/office/powerpoint/2010/main" val="241940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8B147F-5BFD-D7C4-A04D-B46F1447DA50}"/>
              </a:ext>
            </a:extLst>
          </p:cNvPr>
          <p:cNvSpPr txBox="1"/>
          <p:nvPr/>
        </p:nvSpPr>
        <p:spPr>
          <a:xfrm>
            <a:off x="711199" y="1690255"/>
            <a:ext cx="10751127" cy="867289"/>
          </a:xfrm>
          <a:prstGeom prst="rect">
            <a:avLst/>
          </a:prstGeom>
          <a:noFill/>
        </p:spPr>
        <p:txBody>
          <a:bodyPr wrap="square">
            <a:spAutoFit/>
          </a:bodyPr>
          <a:lstStyle/>
          <a:p>
            <a:pPr>
              <a:lnSpc>
                <a:spcPct val="150000"/>
              </a:lnSpc>
            </a:pPr>
            <a:r>
              <a:rPr lang="en-US" b="0" i="0" u="sng" dirty="0">
                <a:solidFill>
                  <a:schemeClr val="accent4">
                    <a:lumMod val="75000"/>
                  </a:schemeClr>
                </a:solidFill>
                <a:effectLst/>
                <a:latin typeface="Arial" panose="020B0604020202020204" pitchFamily="34" charset="0"/>
                <a:ea typeface="Verdana" panose="020B0604030504040204" pitchFamily="34" charset="0"/>
                <a:cs typeface="Arial" panose="020B0604020202020204" pitchFamily="34" charset="0"/>
              </a:rPr>
              <a:t>JavaScript</a:t>
            </a:r>
            <a:r>
              <a:rPr lang="en-US" b="0" i="0" dirty="0">
                <a:solidFill>
                  <a:srgbClr val="1B1B1B"/>
                </a:solidFill>
                <a:effectLst/>
                <a:latin typeface="Arial" panose="020B0604020202020204" pitchFamily="34" charset="0"/>
                <a:ea typeface="Verdana" panose="020B0604030504040204" pitchFamily="34" charset="0"/>
                <a:cs typeface="Arial" panose="020B0604020202020204" pitchFamily="34" charset="0"/>
              </a:rPr>
              <a:t> is a scripting language that enables you to create dynamically updating content, control multimedia, animate images, ….</a:t>
            </a:r>
            <a:endParaRPr lang="en-US" dirty="0">
              <a:latin typeface="Arial" panose="020B0604020202020204" pitchFamily="34" charset="0"/>
              <a:ea typeface="Verdana" panose="020B0604030504040204" pitchFamily="34" charset="0"/>
              <a:cs typeface="Arial" panose="020B0604020202020204" pitchFamily="34" charset="0"/>
            </a:endParaRPr>
          </a:p>
        </p:txBody>
      </p:sp>
      <p:sp>
        <p:nvSpPr>
          <p:cNvPr id="6" name="TextBox 5">
            <a:extLst>
              <a:ext uri="{FF2B5EF4-FFF2-40B4-BE49-F238E27FC236}">
                <a16:creationId xmlns:a16="http://schemas.microsoft.com/office/drawing/2014/main" id="{25EB51D4-7188-64B4-CC6F-557E4953E14B}"/>
              </a:ext>
            </a:extLst>
          </p:cNvPr>
          <p:cNvSpPr txBox="1"/>
          <p:nvPr/>
        </p:nvSpPr>
        <p:spPr>
          <a:xfrm>
            <a:off x="711199" y="2817842"/>
            <a:ext cx="10344728" cy="369332"/>
          </a:xfrm>
          <a:prstGeom prst="rect">
            <a:avLst/>
          </a:prstGeom>
          <a:noFill/>
        </p:spPr>
        <p:txBody>
          <a:bodyPr wrap="square">
            <a:spAutoFit/>
          </a:bodyPr>
          <a:lstStyle/>
          <a:p>
            <a:r>
              <a:rPr lang="en-US" b="0" i="0" dirty="0">
                <a:solidFill>
                  <a:srgbClr val="1B1B1B"/>
                </a:solidFill>
                <a:effectLst/>
                <a:latin typeface="Arial" panose="020B0604020202020204" pitchFamily="34" charset="0"/>
                <a:cs typeface="Arial" panose="020B0604020202020204" pitchFamily="34" charset="0"/>
              </a:rPr>
              <a:t> It is the third layer of the layer cake of standard web technologies, two of which are </a:t>
            </a:r>
            <a:r>
              <a:rPr lang="en-US" u="sng" dirty="0">
                <a:solidFill>
                  <a:schemeClr val="accent4">
                    <a:lumMod val="75000"/>
                  </a:schemeClr>
                </a:solidFill>
                <a:latin typeface="Arial" panose="020B0604020202020204" pitchFamily="34" charset="0"/>
                <a:ea typeface="Verdana" panose="020B0604030504040204" pitchFamily="34" charset="0"/>
                <a:cs typeface="Arial" panose="020B0604020202020204" pitchFamily="34" charset="0"/>
              </a:rPr>
              <a:t>HTML</a:t>
            </a:r>
            <a:r>
              <a:rPr lang="en-US" b="0" i="0" dirty="0">
                <a:solidFill>
                  <a:srgbClr val="1B1B1B"/>
                </a:solidFill>
                <a:effectLst/>
                <a:latin typeface="Arial" panose="020B0604020202020204" pitchFamily="34" charset="0"/>
                <a:cs typeface="Arial" panose="020B0604020202020204" pitchFamily="34" charset="0"/>
              </a:rPr>
              <a:t> and </a:t>
            </a:r>
            <a:r>
              <a:rPr lang="en-US" u="sng" dirty="0">
                <a:solidFill>
                  <a:schemeClr val="accent4">
                    <a:lumMod val="75000"/>
                  </a:schemeClr>
                </a:solidFill>
                <a:latin typeface="Arial" panose="020B0604020202020204" pitchFamily="34" charset="0"/>
                <a:ea typeface="Verdana" panose="020B0604030504040204" pitchFamily="34" charset="0"/>
                <a:cs typeface="Arial" panose="020B0604020202020204" pitchFamily="34" charset="0"/>
              </a:rPr>
              <a:t>CSS</a:t>
            </a:r>
            <a:r>
              <a:rPr lang="en-US" b="0" i="0" dirty="0">
                <a:solidFill>
                  <a:srgbClr val="1B1B1B"/>
                </a:solidFill>
                <a:effectLst/>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What is JavaScript?</a:t>
            </a:r>
          </a:p>
        </p:txBody>
      </p:sp>
      <p:pic>
        <p:nvPicPr>
          <p:cNvPr id="1026" name="Picture 2" descr="The three layers of standard web technologies; HTML, CSS and JavaScript">
            <a:extLst>
              <a:ext uri="{FF2B5EF4-FFF2-40B4-BE49-F238E27FC236}">
                <a16:creationId xmlns:a16="http://schemas.microsoft.com/office/drawing/2014/main" id="{81D51788-6756-165E-5229-3C2569540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9996" y="3308927"/>
            <a:ext cx="3472007" cy="336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477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29591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var / let / const</a:t>
            </a:r>
          </a:p>
        </p:txBody>
      </p:sp>
      <p:pic>
        <p:nvPicPr>
          <p:cNvPr id="5" name="Picture 4">
            <a:extLst>
              <a:ext uri="{FF2B5EF4-FFF2-40B4-BE49-F238E27FC236}">
                <a16:creationId xmlns:a16="http://schemas.microsoft.com/office/drawing/2014/main" id="{835B6E29-0F2A-921C-7B11-56A466E54BD5}"/>
              </a:ext>
            </a:extLst>
          </p:cNvPr>
          <p:cNvPicPr>
            <a:picLocks noChangeAspect="1"/>
          </p:cNvPicPr>
          <p:nvPr/>
        </p:nvPicPr>
        <p:blipFill>
          <a:blip r:embed="rId2"/>
          <a:stretch>
            <a:fillRect/>
          </a:stretch>
        </p:blipFill>
        <p:spPr>
          <a:xfrm>
            <a:off x="696588" y="4762890"/>
            <a:ext cx="5495925" cy="1866900"/>
          </a:xfrm>
          <a:prstGeom prst="rect">
            <a:avLst/>
          </a:prstGeom>
        </p:spPr>
      </p:pic>
      <p:pic>
        <p:nvPicPr>
          <p:cNvPr id="4" name="Picture 3">
            <a:extLst>
              <a:ext uri="{FF2B5EF4-FFF2-40B4-BE49-F238E27FC236}">
                <a16:creationId xmlns:a16="http://schemas.microsoft.com/office/drawing/2014/main" id="{100C77AF-9B3B-E158-7004-6BE8284E6D1F}"/>
              </a:ext>
            </a:extLst>
          </p:cNvPr>
          <p:cNvPicPr>
            <a:picLocks noChangeAspect="1"/>
          </p:cNvPicPr>
          <p:nvPr/>
        </p:nvPicPr>
        <p:blipFill>
          <a:blip r:embed="rId3"/>
          <a:stretch>
            <a:fillRect/>
          </a:stretch>
        </p:blipFill>
        <p:spPr>
          <a:xfrm>
            <a:off x="548464" y="1295400"/>
            <a:ext cx="6448425" cy="2133600"/>
          </a:xfrm>
          <a:prstGeom prst="rect">
            <a:avLst/>
          </a:prstGeom>
        </p:spPr>
      </p:pic>
    </p:spTree>
    <p:extLst>
      <p:ext uri="{BB962C8B-B14F-4D97-AF65-F5344CB8AC3E}">
        <p14:creationId xmlns:p14="http://schemas.microsoft.com/office/powerpoint/2010/main" val="4286075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29591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var / let / const</a:t>
            </a:r>
          </a:p>
        </p:txBody>
      </p:sp>
      <p:pic>
        <p:nvPicPr>
          <p:cNvPr id="4" name="Picture 3">
            <a:extLst>
              <a:ext uri="{FF2B5EF4-FFF2-40B4-BE49-F238E27FC236}">
                <a16:creationId xmlns:a16="http://schemas.microsoft.com/office/drawing/2014/main" id="{62BF9A0A-D73A-2B36-2CA1-DA08D92875D6}"/>
              </a:ext>
            </a:extLst>
          </p:cNvPr>
          <p:cNvPicPr>
            <a:picLocks noChangeAspect="1"/>
          </p:cNvPicPr>
          <p:nvPr/>
        </p:nvPicPr>
        <p:blipFill>
          <a:blip r:embed="rId2"/>
          <a:stretch>
            <a:fillRect/>
          </a:stretch>
        </p:blipFill>
        <p:spPr>
          <a:xfrm>
            <a:off x="174074" y="1706238"/>
            <a:ext cx="11134725" cy="2867025"/>
          </a:xfrm>
          <a:prstGeom prst="rect">
            <a:avLst/>
          </a:prstGeom>
        </p:spPr>
      </p:pic>
    </p:spTree>
    <p:extLst>
      <p:ext uri="{BB962C8B-B14F-4D97-AF65-F5344CB8AC3E}">
        <p14:creationId xmlns:p14="http://schemas.microsoft.com/office/powerpoint/2010/main" val="4170238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29591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var / let / const</a:t>
            </a:r>
          </a:p>
        </p:txBody>
      </p:sp>
      <p:pic>
        <p:nvPicPr>
          <p:cNvPr id="9" name="Picture 8">
            <a:extLst>
              <a:ext uri="{FF2B5EF4-FFF2-40B4-BE49-F238E27FC236}">
                <a16:creationId xmlns:a16="http://schemas.microsoft.com/office/drawing/2014/main" id="{75A72BF1-3A23-CD83-4D97-DD2B812A6164}"/>
              </a:ext>
            </a:extLst>
          </p:cNvPr>
          <p:cNvPicPr>
            <a:picLocks noChangeAspect="1"/>
          </p:cNvPicPr>
          <p:nvPr/>
        </p:nvPicPr>
        <p:blipFill>
          <a:blip r:embed="rId2"/>
          <a:stretch>
            <a:fillRect/>
          </a:stretch>
        </p:blipFill>
        <p:spPr>
          <a:xfrm>
            <a:off x="310623" y="1264709"/>
            <a:ext cx="8532863" cy="5187820"/>
          </a:xfrm>
          <a:prstGeom prst="rect">
            <a:avLst/>
          </a:prstGeom>
        </p:spPr>
      </p:pic>
    </p:spTree>
    <p:extLst>
      <p:ext uri="{BB962C8B-B14F-4D97-AF65-F5344CB8AC3E}">
        <p14:creationId xmlns:p14="http://schemas.microsoft.com/office/powerpoint/2010/main" val="906250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2959100"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var / let / const</a:t>
            </a:r>
          </a:p>
        </p:txBody>
      </p:sp>
      <p:pic>
        <p:nvPicPr>
          <p:cNvPr id="3" name="Picture 2">
            <a:extLst>
              <a:ext uri="{FF2B5EF4-FFF2-40B4-BE49-F238E27FC236}">
                <a16:creationId xmlns:a16="http://schemas.microsoft.com/office/drawing/2014/main" id="{8846371D-EF6B-30C7-E910-C61C28C3FD7F}"/>
              </a:ext>
            </a:extLst>
          </p:cNvPr>
          <p:cNvPicPr>
            <a:picLocks noChangeAspect="1"/>
          </p:cNvPicPr>
          <p:nvPr/>
        </p:nvPicPr>
        <p:blipFill>
          <a:blip r:embed="rId2"/>
          <a:stretch>
            <a:fillRect/>
          </a:stretch>
        </p:blipFill>
        <p:spPr>
          <a:xfrm>
            <a:off x="489358" y="1240972"/>
            <a:ext cx="9153624" cy="5486399"/>
          </a:xfrm>
          <a:prstGeom prst="rect">
            <a:avLst/>
          </a:prstGeom>
        </p:spPr>
      </p:pic>
    </p:spTree>
    <p:extLst>
      <p:ext uri="{BB962C8B-B14F-4D97-AF65-F5344CB8AC3E}">
        <p14:creationId xmlns:p14="http://schemas.microsoft.com/office/powerpoint/2010/main" val="645833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3760237"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Execution Context</a:t>
            </a:r>
          </a:p>
        </p:txBody>
      </p:sp>
      <p:sp>
        <p:nvSpPr>
          <p:cNvPr id="10" name="TextBox 9">
            <a:extLst>
              <a:ext uri="{FF2B5EF4-FFF2-40B4-BE49-F238E27FC236}">
                <a16:creationId xmlns:a16="http://schemas.microsoft.com/office/drawing/2014/main" id="{6EC0A9C4-B00F-C213-3317-E4D3C441AB22}"/>
              </a:ext>
            </a:extLst>
          </p:cNvPr>
          <p:cNvSpPr txBox="1"/>
          <p:nvPr/>
        </p:nvSpPr>
        <p:spPr>
          <a:xfrm>
            <a:off x="836719" y="1169139"/>
            <a:ext cx="9345967" cy="3779881"/>
          </a:xfrm>
          <a:prstGeom prst="rect">
            <a:avLst/>
          </a:prstGeom>
          <a:noFill/>
        </p:spPr>
        <p:txBody>
          <a:bodyPr wrap="square">
            <a:spAutoFit/>
          </a:bodyPr>
          <a:lstStyle/>
          <a:p>
            <a:pPr algn="l" fontAlgn="base">
              <a:lnSpc>
                <a:spcPct val="150000"/>
              </a:lnSpc>
            </a:pPr>
            <a:r>
              <a:rPr lang="en-US" b="0" i="0" dirty="0">
                <a:solidFill>
                  <a:srgbClr val="0A0A23"/>
                </a:solidFill>
                <a:effectLst/>
                <a:latin typeface="Arial" panose="020B0604020202020204" pitchFamily="34" charset="0"/>
                <a:cs typeface="Arial" panose="020B0604020202020204" pitchFamily="34" charset="0"/>
              </a:rPr>
              <a:t>When the JavaScript engine scans a script file, it makes an environment called the Execution Context that handles the entire transformation and execution of the code.</a:t>
            </a:r>
          </a:p>
          <a:p>
            <a:pPr algn="l" fontAlgn="base">
              <a:lnSpc>
                <a:spcPct val="150000"/>
              </a:lnSpc>
            </a:pPr>
            <a:endParaRPr lang="en-US" b="0" i="0" dirty="0">
              <a:solidFill>
                <a:srgbClr val="0A0A23"/>
              </a:solidFill>
              <a:effectLst/>
              <a:latin typeface="Arial" panose="020B0604020202020204" pitchFamily="34" charset="0"/>
              <a:cs typeface="Arial" panose="020B0604020202020204" pitchFamily="34" charset="0"/>
            </a:endParaRPr>
          </a:p>
          <a:p>
            <a:pPr algn="l" fontAlgn="base">
              <a:lnSpc>
                <a:spcPct val="150000"/>
              </a:lnSpc>
            </a:pPr>
            <a:r>
              <a:rPr lang="en-US" b="0" i="0" dirty="0">
                <a:solidFill>
                  <a:srgbClr val="0A0A23"/>
                </a:solidFill>
                <a:effectLst/>
                <a:latin typeface="Arial" panose="020B0604020202020204" pitchFamily="34" charset="0"/>
                <a:cs typeface="Arial" panose="020B0604020202020204" pitchFamily="34" charset="0"/>
              </a:rPr>
              <a:t>During the context runtime, the parser parses the source code and allocates memory for the variables and functions. The source code is generated and gets executed.</a:t>
            </a:r>
          </a:p>
          <a:p>
            <a:pPr algn="l" fontAlgn="base">
              <a:lnSpc>
                <a:spcPct val="150000"/>
              </a:lnSpc>
            </a:pPr>
            <a:r>
              <a:rPr lang="en-US" b="0" i="0" dirty="0">
                <a:solidFill>
                  <a:srgbClr val="0A0A23"/>
                </a:solidFill>
                <a:effectLst/>
                <a:latin typeface="Lato" panose="020F0502020204030203" pitchFamily="34" charset="0"/>
              </a:rPr>
              <a:t>Everything in JS happens inside this execution context. It is divided into two components. One is </a:t>
            </a:r>
            <a:r>
              <a:rPr lang="en-US" b="0" i="0" dirty="0">
                <a:solidFill>
                  <a:schemeClr val="accent2">
                    <a:lumMod val="75000"/>
                  </a:schemeClr>
                </a:solidFill>
                <a:effectLst/>
                <a:latin typeface="Lato" panose="020F0502020204030203" pitchFamily="34" charset="0"/>
              </a:rPr>
              <a:t>Memory / Variable Environment</a:t>
            </a:r>
            <a:r>
              <a:rPr lang="en-US" b="0" i="0" dirty="0">
                <a:solidFill>
                  <a:srgbClr val="0A0A23"/>
                </a:solidFill>
                <a:effectLst/>
                <a:latin typeface="Lato" panose="020F0502020204030203" pitchFamily="34" charset="0"/>
              </a:rPr>
              <a:t> and the other is </a:t>
            </a:r>
            <a:r>
              <a:rPr lang="en-US" b="0" i="0" dirty="0">
                <a:solidFill>
                  <a:schemeClr val="accent2">
                    <a:lumMod val="75000"/>
                  </a:schemeClr>
                </a:solidFill>
                <a:effectLst/>
                <a:latin typeface="Lato" panose="020F0502020204030203" pitchFamily="34" charset="0"/>
              </a:rPr>
              <a:t>Code / Thread of Execution</a:t>
            </a:r>
            <a:r>
              <a:rPr lang="en-US" b="0" i="0" dirty="0">
                <a:solidFill>
                  <a:srgbClr val="0A0A23"/>
                </a:solidFill>
                <a:effectLst/>
                <a:latin typeface="Lato" panose="020F0502020204030203" pitchFamily="34" charset="0"/>
              </a:rPr>
              <a:t>. It is important to remember that these phases and components are applicable to both global and functional execution contexts.</a:t>
            </a:r>
            <a:endParaRPr lang="en-US" b="0" i="0" dirty="0">
              <a:solidFill>
                <a:srgbClr val="0A0A23"/>
              </a:solidFill>
              <a:effectLst/>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A6CD7316-6359-A838-52EC-DF9793ACDC26}"/>
              </a:ext>
            </a:extLst>
          </p:cNvPr>
          <p:cNvPicPr>
            <a:picLocks noChangeAspect="1"/>
          </p:cNvPicPr>
          <p:nvPr/>
        </p:nvPicPr>
        <p:blipFill>
          <a:blip r:embed="rId2"/>
          <a:stretch>
            <a:fillRect/>
          </a:stretch>
        </p:blipFill>
        <p:spPr>
          <a:xfrm>
            <a:off x="3511350" y="4461537"/>
            <a:ext cx="4585086" cy="2266701"/>
          </a:xfrm>
          <a:prstGeom prst="rect">
            <a:avLst/>
          </a:prstGeom>
        </p:spPr>
      </p:pic>
    </p:spTree>
    <p:extLst>
      <p:ext uri="{BB962C8B-B14F-4D97-AF65-F5344CB8AC3E}">
        <p14:creationId xmlns:p14="http://schemas.microsoft.com/office/powerpoint/2010/main" val="20380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44388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Execution Context types</a:t>
            </a:r>
          </a:p>
        </p:txBody>
      </p:sp>
      <p:sp>
        <p:nvSpPr>
          <p:cNvPr id="5" name="TextBox 4">
            <a:extLst>
              <a:ext uri="{FF2B5EF4-FFF2-40B4-BE49-F238E27FC236}">
                <a16:creationId xmlns:a16="http://schemas.microsoft.com/office/drawing/2014/main" id="{27DDC33A-2F3B-8CA9-B94F-FEF2E5DF2D30}"/>
              </a:ext>
            </a:extLst>
          </p:cNvPr>
          <p:cNvSpPr txBox="1"/>
          <p:nvPr/>
        </p:nvSpPr>
        <p:spPr>
          <a:xfrm>
            <a:off x="685799" y="1556212"/>
            <a:ext cx="9656686" cy="294952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There are two types of execution contexts: </a:t>
            </a:r>
            <a:r>
              <a:rPr lang="en-US" dirty="0">
                <a:solidFill>
                  <a:schemeClr val="accent2">
                    <a:lumMod val="75000"/>
                  </a:schemeClr>
                </a:solidFill>
                <a:latin typeface="Arial" panose="020B0604020202020204" pitchFamily="34" charset="0"/>
                <a:cs typeface="Arial" panose="020B0604020202020204" pitchFamily="34" charset="0"/>
              </a:rPr>
              <a:t>global</a:t>
            </a:r>
            <a:r>
              <a:rPr lang="en-US" dirty="0">
                <a:latin typeface="Arial" panose="020B0604020202020204" pitchFamily="34" charset="0"/>
                <a:cs typeface="Arial" panose="020B0604020202020204" pitchFamily="34" charset="0"/>
              </a:rPr>
              <a:t> and </a:t>
            </a:r>
            <a:r>
              <a:rPr lang="en-US" dirty="0">
                <a:solidFill>
                  <a:schemeClr val="accent2">
                    <a:lumMod val="75000"/>
                  </a:schemeClr>
                </a:solidFill>
                <a:latin typeface="Arial" panose="020B0604020202020204" pitchFamily="34" charset="0"/>
                <a:cs typeface="Arial" panose="020B0604020202020204" pitchFamily="34" charset="0"/>
              </a:rPr>
              <a:t>function</a:t>
            </a:r>
            <a:r>
              <a:rPr lang="en-US" dirty="0">
                <a:latin typeface="Arial" panose="020B0604020202020204" pitchFamily="34" charset="0"/>
                <a:cs typeface="Arial" panose="020B0604020202020204" pitchFamily="34" charset="0"/>
              </a:rPr>
              <a:t>.</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The </a:t>
            </a:r>
            <a:r>
              <a:rPr lang="en-US" dirty="0">
                <a:solidFill>
                  <a:schemeClr val="accent2">
                    <a:lumMod val="75000"/>
                  </a:schemeClr>
                </a:solidFill>
                <a:latin typeface="Arial" panose="020B0604020202020204" pitchFamily="34" charset="0"/>
                <a:cs typeface="Arial" panose="020B0604020202020204" pitchFamily="34" charset="0"/>
              </a:rPr>
              <a:t>global execution context (GEC) </a:t>
            </a:r>
            <a:r>
              <a:rPr lang="en-US" dirty="0">
                <a:latin typeface="Arial" panose="020B0604020202020204" pitchFamily="34" charset="0"/>
                <a:cs typeface="Arial" panose="020B0604020202020204" pitchFamily="34" charset="0"/>
              </a:rPr>
              <a:t>is created when a JavaScript script first starts to run, and it represents the global scope in JavaScript.</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A </a:t>
            </a:r>
            <a:r>
              <a:rPr lang="en-US" dirty="0">
                <a:solidFill>
                  <a:schemeClr val="accent2">
                    <a:lumMod val="75000"/>
                  </a:schemeClr>
                </a:solidFill>
                <a:latin typeface="Arial" panose="020B0604020202020204" pitchFamily="34" charset="0"/>
                <a:cs typeface="Arial" panose="020B0604020202020204" pitchFamily="34" charset="0"/>
              </a:rPr>
              <a:t>function execution context (FEC) </a:t>
            </a:r>
            <a:r>
              <a:rPr lang="en-US" dirty="0">
                <a:latin typeface="Arial" panose="020B0604020202020204" pitchFamily="34" charset="0"/>
                <a:cs typeface="Arial" panose="020B0604020202020204" pitchFamily="34" charset="0"/>
              </a:rPr>
              <a:t>is created whenever a function is called, representing the function's local scope.</a:t>
            </a:r>
          </a:p>
        </p:txBody>
      </p:sp>
    </p:spTree>
    <p:extLst>
      <p:ext uri="{BB962C8B-B14F-4D97-AF65-F5344CB8AC3E}">
        <p14:creationId xmlns:p14="http://schemas.microsoft.com/office/powerpoint/2010/main" val="1885488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4722921"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Execution Context Phases</a:t>
            </a:r>
          </a:p>
        </p:txBody>
      </p:sp>
      <p:sp>
        <p:nvSpPr>
          <p:cNvPr id="10" name="TextBox 9">
            <a:extLst>
              <a:ext uri="{FF2B5EF4-FFF2-40B4-BE49-F238E27FC236}">
                <a16:creationId xmlns:a16="http://schemas.microsoft.com/office/drawing/2014/main" id="{6EC0A9C4-B00F-C213-3317-E4D3C441AB22}"/>
              </a:ext>
            </a:extLst>
          </p:cNvPr>
          <p:cNvSpPr txBox="1"/>
          <p:nvPr/>
        </p:nvSpPr>
        <p:spPr>
          <a:xfrm>
            <a:off x="881108" y="1178019"/>
            <a:ext cx="10056181" cy="2773195"/>
          </a:xfrm>
          <a:prstGeom prst="rect">
            <a:avLst/>
          </a:prstGeom>
          <a:noFill/>
        </p:spPr>
        <p:txBody>
          <a:bodyPr wrap="square">
            <a:spAutoFit/>
          </a:bodyPr>
          <a:lstStyle/>
          <a:p>
            <a:pPr algn="l" fontAlgn="base">
              <a:lnSpc>
                <a:spcPct val="150000"/>
              </a:lnSpc>
            </a:pPr>
            <a:r>
              <a:rPr lang="en-US" b="0" i="0" dirty="0">
                <a:solidFill>
                  <a:srgbClr val="0A0A23"/>
                </a:solidFill>
                <a:effectLst/>
                <a:latin typeface="Lato" panose="020F0502020204030203" pitchFamily="34" charset="0"/>
              </a:rPr>
              <a:t>There are two phases of JavaScript execution context:</a:t>
            </a:r>
          </a:p>
          <a:p>
            <a:pPr algn="l" fontAlgn="base">
              <a:lnSpc>
                <a:spcPct val="150000"/>
              </a:lnSpc>
            </a:pPr>
            <a:endParaRPr lang="en-US" sz="1000" b="0" i="0" dirty="0">
              <a:solidFill>
                <a:srgbClr val="0A0A23"/>
              </a:solidFill>
              <a:effectLst/>
              <a:latin typeface="Lato" panose="020F0502020204030203" pitchFamily="34" charset="0"/>
            </a:endParaRPr>
          </a:p>
          <a:p>
            <a:pPr algn="l" fontAlgn="base">
              <a:lnSpc>
                <a:spcPct val="150000"/>
              </a:lnSpc>
              <a:buFont typeface="+mj-lt"/>
              <a:buAutoNum type="arabicPeriod"/>
            </a:pPr>
            <a:r>
              <a:rPr lang="en-US" b="1" i="0" dirty="0">
                <a:solidFill>
                  <a:schemeClr val="accent2">
                    <a:lumMod val="75000"/>
                  </a:schemeClr>
                </a:solidFill>
                <a:effectLst/>
                <a:latin typeface="inherit"/>
              </a:rPr>
              <a:t>Creation phase</a:t>
            </a:r>
            <a:r>
              <a:rPr lang="en-US" b="0" i="0" dirty="0">
                <a:solidFill>
                  <a:srgbClr val="0A0A23"/>
                </a:solidFill>
                <a:effectLst/>
                <a:latin typeface="inherit"/>
              </a:rPr>
              <a:t>: In this phase, the JavaScript engine creates the execution context and sets up the script's environment. It determines the values of variables and functions and sets up the scope chain for the execution context.</a:t>
            </a:r>
          </a:p>
          <a:p>
            <a:pPr algn="l" fontAlgn="base">
              <a:lnSpc>
                <a:spcPct val="150000"/>
              </a:lnSpc>
              <a:buFont typeface="+mj-lt"/>
              <a:buAutoNum type="arabicPeriod"/>
            </a:pPr>
            <a:r>
              <a:rPr lang="en-US" b="1" i="0" dirty="0">
                <a:solidFill>
                  <a:schemeClr val="accent2">
                    <a:lumMod val="75000"/>
                  </a:schemeClr>
                </a:solidFill>
                <a:effectLst/>
                <a:latin typeface="inherit"/>
              </a:rPr>
              <a:t>Execution phase</a:t>
            </a:r>
            <a:r>
              <a:rPr lang="en-US" b="0" i="0" dirty="0">
                <a:solidFill>
                  <a:srgbClr val="0A0A23"/>
                </a:solidFill>
                <a:effectLst/>
                <a:latin typeface="inherit"/>
              </a:rPr>
              <a:t>: In this phase, the JavaScript engine executes the code in the execution context. t processes any statements or expressions in the script and evaluates any function calls.</a:t>
            </a:r>
          </a:p>
        </p:txBody>
      </p:sp>
      <p:pic>
        <p:nvPicPr>
          <p:cNvPr id="3074" name="Picture 2" descr="Frontend Joseph | Javascript Execution Context">
            <a:extLst>
              <a:ext uri="{FF2B5EF4-FFF2-40B4-BE49-F238E27FC236}">
                <a16:creationId xmlns:a16="http://schemas.microsoft.com/office/drawing/2014/main" id="{FF738301-3BF4-A164-A4C0-23904773B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002" y="4058657"/>
            <a:ext cx="419100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433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3760237"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Execution Context</a:t>
            </a:r>
          </a:p>
        </p:txBody>
      </p:sp>
      <p:sp>
        <p:nvSpPr>
          <p:cNvPr id="10" name="TextBox 9">
            <a:extLst>
              <a:ext uri="{FF2B5EF4-FFF2-40B4-BE49-F238E27FC236}">
                <a16:creationId xmlns:a16="http://schemas.microsoft.com/office/drawing/2014/main" id="{6EC0A9C4-B00F-C213-3317-E4D3C441AB22}"/>
              </a:ext>
            </a:extLst>
          </p:cNvPr>
          <p:cNvSpPr txBox="1"/>
          <p:nvPr/>
        </p:nvSpPr>
        <p:spPr>
          <a:xfrm>
            <a:off x="836719" y="1169139"/>
            <a:ext cx="9345967" cy="1702389"/>
          </a:xfrm>
          <a:prstGeom prst="rect">
            <a:avLst/>
          </a:prstGeom>
          <a:noFill/>
        </p:spPr>
        <p:txBody>
          <a:bodyPr wrap="square">
            <a:spAutoFit/>
          </a:bodyPr>
          <a:lstStyle/>
          <a:p>
            <a:pPr algn="l" fontAlgn="base">
              <a:lnSpc>
                <a:spcPct val="150000"/>
              </a:lnSpc>
            </a:pPr>
            <a:r>
              <a:rPr lang="en-US" b="0" i="0" dirty="0">
                <a:solidFill>
                  <a:srgbClr val="0A0A23"/>
                </a:solidFill>
                <a:effectLst/>
                <a:latin typeface="Lato" panose="020F0502020204030203" pitchFamily="34" charset="0"/>
              </a:rPr>
              <a:t>Everything in JS happens inside this execution context. It is divided into two components. One is </a:t>
            </a:r>
            <a:r>
              <a:rPr lang="en-US" b="0" i="0" dirty="0">
                <a:solidFill>
                  <a:schemeClr val="accent2">
                    <a:lumMod val="75000"/>
                  </a:schemeClr>
                </a:solidFill>
                <a:effectLst/>
                <a:latin typeface="Lato" panose="020F0502020204030203" pitchFamily="34" charset="0"/>
              </a:rPr>
              <a:t>Memory (Variable Environment)</a:t>
            </a:r>
            <a:r>
              <a:rPr lang="en-US" b="0" i="0" dirty="0">
                <a:solidFill>
                  <a:srgbClr val="0A0A23"/>
                </a:solidFill>
                <a:effectLst/>
                <a:latin typeface="Lato" panose="020F0502020204030203" pitchFamily="34" charset="0"/>
              </a:rPr>
              <a:t> and the other is </a:t>
            </a:r>
            <a:r>
              <a:rPr lang="en-US" b="0" i="0" dirty="0">
                <a:solidFill>
                  <a:schemeClr val="accent2">
                    <a:lumMod val="75000"/>
                  </a:schemeClr>
                </a:solidFill>
                <a:effectLst/>
                <a:latin typeface="Lato" panose="020F0502020204030203" pitchFamily="34" charset="0"/>
              </a:rPr>
              <a:t>Code (Thread of Execution)</a:t>
            </a:r>
            <a:r>
              <a:rPr lang="en-US" b="0" i="0" dirty="0">
                <a:solidFill>
                  <a:srgbClr val="0A0A23"/>
                </a:solidFill>
                <a:effectLst/>
                <a:latin typeface="Lato" panose="020F0502020204030203" pitchFamily="34" charset="0"/>
              </a:rPr>
              <a:t>. It is important to remember that these phases and components are applicable to both global and functional execution contexts.</a:t>
            </a:r>
            <a:endParaRPr lang="en-US" b="0" i="0" dirty="0">
              <a:solidFill>
                <a:srgbClr val="0A0A23"/>
              </a:solidFill>
              <a:effectLst/>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A6CD7316-6359-A838-52EC-DF9793ACDC26}"/>
              </a:ext>
            </a:extLst>
          </p:cNvPr>
          <p:cNvPicPr>
            <a:picLocks noChangeAspect="1"/>
          </p:cNvPicPr>
          <p:nvPr/>
        </p:nvPicPr>
        <p:blipFill>
          <a:blip r:embed="rId2"/>
          <a:stretch>
            <a:fillRect/>
          </a:stretch>
        </p:blipFill>
        <p:spPr>
          <a:xfrm>
            <a:off x="3217159" y="3662547"/>
            <a:ext cx="4585086" cy="2266701"/>
          </a:xfrm>
          <a:prstGeom prst="rect">
            <a:avLst/>
          </a:prstGeom>
        </p:spPr>
      </p:pic>
    </p:spTree>
    <p:extLst>
      <p:ext uri="{BB962C8B-B14F-4D97-AF65-F5344CB8AC3E}">
        <p14:creationId xmlns:p14="http://schemas.microsoft.com/office/powerpoint/2010/main" val="312287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3760237"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Temporal Dead Zone</a:t>
            </a:r>
          </a:p>
        </p:txBody>
      </p:sp>
      <p:sp>
        <p:nvSpPr>
          <p:cNvPr id="3" name="TextBox 2">
            <a:extLst>
              <a:ext uri="{FF2B5EF4-FFF2-40B4-BE49-F238E27FC236}">
                <a16:creationId xmlns:a16="http://schemas.microsoft.com/office/drawing/2014/main" id="{CAA78E9D-CE57-3944-529C-A058C9760E10}"/>
              </a:ext>
            </a:extLst>
          </p:cNvPr>
          <p:cNvSpPr txBox="1"/>
          <p:nvPr/>
        </p:nvSpPr>
        <p:spPr>
          <a:xfrm>
            <a:off x="699795" y="1408923"/>
            <a:ext cx="10319657" cy="872034"/>
          </a:xfrm>
          <a:prstGeom prst="rect">
            <a:avLst/>
          </a:prstGeom>
          <a:noFill/>
        </p:spPr>
        <p:txBody>
          <a:bodyPr wrap="square">
            <a:spAutoFit/>
          </a:bodyPr>
          <a:lstStyle/>
          <a:p>
            <a:pPr algn="l">
              <a:lnSpc>
                <a:spcPct val="150000"/>
              </a:lnSpc>
            </a:pPr>
            <a:r>
              <a:rPr lang="en-US" dirty="0">
                <a:solidFill>
                  <a:srgbClr val="000000"/>
                </a:solidFill>
                <a:latin typeface="Arial" panose="020B0604020202020204" pitchFamily="34" charset="0"/>
                <a:cs typeface="Arial" panose="020B0604020202020204" pitchFamily="34" charset="0"/>
              </a:rPr>
              <a:t>A variable declared with let, const, or class is said to be in a "</a:t>
            </a:r>
            <a:r>
              <a:rPr lang="en-US" dirty="0">
                <a:solidFill>
                  <a:schemeClr val="accent2">
                    <a:lumMod val="75000"/>
                  </a:schemeClr>
                </a:solidFill>
                <a:latin typeface="Arial" panose="020B0604020202020204" pitchFamily="34" charset="0"/>
                <a:cs typeface="Arial" panose="020B0604020202020204" pitchFamily="34" charset="0"/>
              </a:rPr>
              <a:t>temporal dead zone</a:t>
            </a:r>
            <a:r>
              <a:rPr lang="en-US" dirty="0">
                <a:solidFill>
                  <a:srgbClr val="000000"/>
                </a:solidFill>
                <a:latin typeface="Arial" panose="020B0604020202020204" pitchFamily="34" charset="0"/>
                <a:cs typeface="Arial" panose="020B0604020202020204" pitchFamily="34" charset="0"/>
              </a:rPr>
              <a:t>" (</a:t>
            </a:r>
            <a:r>
              <a:rPr lang="en-US" dirty="0">
                <a:solidFill>
                  <a:schemeClr val="accent2">
                    <a:lumMod val="75000"/>
                  </a:schemeClr>
                </a:solidFill>
                <a:latin typeface="Arial" panose="020B0604020202020204" pitchFamily="34" charset="0"/>
                <a:cs typeface="Arial" panose="020B0604020202020204" pitchFamily="34" charset="0"/>
              </a:rPr>
              <a:t>TDZ</a:t>
            </a:r>
            <a:r>
              <a:rPr lang="en-US" dirty="0">
                <a:solidFill>
                  <a:srgbClr val="000000"/>
                </a:solidFill>
                <a:latin typeface="Arial" panose="020B0604020202020204" pitchFamily="34" charset="0"/>
                <a:cs typeface="Arial" panose="020B0604020202020204" pitchFamily="34" charset="0"/>
              </a:rPr>
              <a:t>) from the start of the block until code execution reaches the line where the variable is declared and initialized.</a:t>
            </a:r>
          </a:p>
        </p:txBody>
      </p:sp>
      <p:pic>
        <p:nvPicPr>
          <p:cNvPr id="5" name="Picture 4">
            <a:extLst>
              <a:ext uri="{FF2B5EF4-FFF2-40B4-BE49-F238E27FC236}">
                <a16:creationId xmlns:a16="http://schemas.microsoft.com/office/drawing/2014/main" id="{AE0FED9D-73D1-FDA0-41F3-7E800B1DE9AF}"/>
              </a:ext>
            </a:extLst>
          </p:cNvPr>
          <p:cNvPicPr>
            <a:picLocks noChangeAspect="1"/>
          </p:cNvPicPr>
          <p:nvPr/>
        </p:nvPicPr>
        <p:blipFill>
          <a:blip r:embed="rId2"/>
          <a:stretch>
            <a:fillRect/>
          </a:stretch>
        </p:blipFill>
        <p:spPr>
          <a:xfrm>
            <a:off x="699795" y="2471079"/>
            <a:ext cx="8867775" cy="3981450"/>
          </a:xfrm>
          <a:prstGeom prst="rect">
            <a:avLst/>
          </a:prstGeom>
        </p:spPr>
      </p:pic>
    </p:spTree>
    <p:extLst>
      <p:ext uri="{BB962C8B-B14F-4D97-AF65-F5344CB8AC3E}">
        <p14:creationId xmlns:p14="http://schemas.microsoft.com/office/powerpoint/2010/main" val="2629649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343366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Hoisting</a:t>
            </a:r>
          </a:p>
        </p:txBody>
      </p:sp>
      <p:sp>
        <p:nvSpPr>
          <p:cNvPr id="3" name="TextBox 2">
            <a:extLst>
              <a:ext uri="{FF2B5EF4-FFF2-40B4-BE49-F238E27FC236}">
                <a16:creationId xmlns:a16="http://schemas.microsoft.com/office/drawing/2014/main" id="{CAA78E9D-CE57-3944-529C-A058C9760E10}"/>
              </a:ext>
            </a:extLst>
          </p:cNvPr>
          <p:cNvSpPr txBox="1"/>
          <p:nvPr/>
        </p:nvSpPr>
        <p:spPr>
          <a:xfrm>
            <a:off x="699795" y="1408923"/>
            <a:ext cx="10319657" cy="1559786"/>
          </a:xfrm>
          <a:prstGeom prst="rect">
            <a:avLst/>
          </a:prstGeom>
          <a:noFill/>
        </p:spPr>
        <p:txBody>
          <a:bodyPr wrap="square">
            <a:spAutoFit/>
          </a:bodyPr>
          <a:lstStyle/>
          <a:p>
            <a:pPr algn="l">
              <a:lnSpc>
                <a:spcPct val="150000"/>
              </a:lnSpc>
            </a:pPr>
            <a:r>
              <a:rPr lang="en-US" b="0" i="0" dirty="0">
                <a:solidFill>
                  <a:schemeClr val="accent2">
                    <a:lumMod val="75000"/>
                  </a:schemeClr>
                </a:solidFill>
                <a:effectLst/>
                <a:latin typeface="Verdana" panose="020B0604030504040204" pitchFamily="34" charset="0"/>
              </a:rPr>
              <a:t>Hoisting</a:t>
            </a:r>
            <a:r>
              <a:rPr lang="en-US" b="0" i="0" dirty="0">
                <a:solidFill>
                  <a:srgbClr val="000000"/>
                </a:solidFill>
                <a:effectLst/>
                <a:latin typeface="Verdana" panose="020B0604030504040204" pitchFamily="34" charset="0"/>
              </a:rPr>
              <a:t> is JavaScript's default behavior of moving declarations to the top.</a:t>
            </a:r>
          </a:p>
          <a:p>
            <a:pPr algn="l"/>
            <a:endParaRPr lang="en-US" b="0" i="0" dirty="0">
              <a:solidFill>
                <a:srgbClr val="000000"/>
              </a:solidFill>
              <a:effectLst/>
              <a:latin typeface="Verdana" panose="020B0604030504040204" pitchFamily="34" charset="0"/>
            </a:endParaRPr>
          </a:p>
          <a:p>
            <a:pPr algn="l">
              <a:lnSpc>
                <a:spcPct val="150000"/>
              </a:lnSpc>
            </a:pPr>
            <a:r>
              <a:rPr lang="en-US" b="0" i="0" dirty="0">
                <a:solidFill>
                  <a:srgbClr val="000000"/>
                </a:solidFill>
                <a:effectLst/>
                <a:latin typeface="Verdana" panose="020B0604030504040204" pitchFamily="34" charset="0"/>
              </a:rPr>
              <a:t>In JavaScript, a variable can be declared after it has been used.</a:t>
            </a:r>
          </a:p>
          <a:p>
            <a:pPr algn="l">
              <a:lnSpc>
                <a:spcPct val="150000"/>
              </a:lnSpc>
            </a:pPr>
            <a:r>
              <a:rPr lang="en-US" b="0" i="0" dirty="0">
                <a:solidFill>
                  <a:srgbClr val="000000"/>
                </a:solidFill>
                <a:effectLst/>
                <a:latin typeface="Verdana" panose="020B0604030504040204" pitchFamily="34" charset="0"/>
              </a:rPr>
              <a:t>In other words; a variable can be used before it has been declared.</a:t>
            </a:r>
          </a:p>
        </p:txBody>
      </p:sp>
      <p:pic>
        <p:nvPicPr>
          <p:cNvPr id="4" name="Picture 3">
            <a:extLst>
              <a:ext uri="{FF2B5EF4-FFF2-40B4-BE49-F238E27FC236}">
                <a16:creationId xmlns:a16="http://schemas.microsoft.com/office/drawing/2014/main" id="{3DCE41FD-266E-88CA-1829-FD6E21A6A0EE}"/>
              </a:ext>
            </a:extLst>
          </p:cNvPr>
          <p:cNvPicPr>
            <a:picLocks noChangeAspect="1"/>
          </p:cNvPicPr>
          <p:nvPr/>
        </p:nvPicPr>
        <p:blipFill>
          <a:blip r:embed="rId2"/>
          <a:stretch>
            <a:fillRect/>
          </a:stretch>
        </p:blipFill>
        <p:spPr>
          <a:xfrm>
            <a:off x="699795" y="3208370"/>
            <a:ext cx="6934200" cy="1504950"/>
          </a:xfrm>
          <a:prstGeom prst="rect">
            <a:avLst/>
          </a:prstGeom>
        </p:spPr>
      </p:pic>
    </p:spTree>
    <p:extLst>
      <p:ext uri="{BB962C8B-B14F-4D97-AF65-F5344CB8AC3E}">
        <p14:creationId xmlns:p14="http://schemas.microsoft.com/office/powerpoint/2010/main" val="2810847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1265125"/>
            <a:ext cx="4581236" cy="69272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Front-end Developer</a:t>
            </a:r>
          </a:p>
        </p:txBody>
      </p:sp>
      <p:sp>
        <p:nvSpPr>
          <p:cNvPr id="2" name="Rectangle 1">
            <a:extLst>
              <a:ext uri="{FF2B5EF4-FFF2-40B4-BE49-F238E27FC236}">
                <a16:creationId xmlns:a16="http://schemas.microsoft.com/office/drawing/2014/main" id="{129A4875-6585-AFEA-88E7-FFAFB9DFD884}"/>
              </a:ext>
            </a:extLst>
          </p:cNvPr>
          <p:cNvSpPr/>
          <p:nvPr/>
        </p:nvSpPr>
        <p:spPr>
          <a:xfrm>
            <a:off x="0" y="3530343"/>
            <a:ext cx="4581236" cy="69272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Back-end Developer</a:t>
            </a:r>
          </a:p>
        </p:txBody>
      </p:sp>
      <p:sp>
        <p:nvSpPr>
          <p:cNvPr id="3" name="Rectangle 2">
            <a:extLst>
              <a:ext uri="{FF2B5EF4-FFF2-40B4-BE49-F238E27FC236}">
                <a16:creationId xmlns:a16="http://schemas.microsoft.com/office/drawing/2014/main" id="{A468337D-80D3-1581-EFCF-A60A49ACCF29}"/>
              </a:ext>
            </a:extLst>
          </p:cNvPr>
          <p:cNvSpPr/>
          <p:nvPr/>
        </p:nvSpPr>
        <p:spPr>
          <a:xfrm>
            <a:off x="0" y="5795561"/>
            <a:ext cx="4581236" cy="69272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Full-stack Developer</a:t>
            </a:r>
          </a:p>
        </p:txBody>
      </p:sp>
      <p:pic>
        <p:nvPicPr>
          <p:cNvPr id="2050" name="Picture 2" descr="Your custom development solution with React JS| Ubidreams">
            <a:extLst>
              <a:ext uri="{FF2B5EF4-FFF2-40B4-BE49-F238E27FC236}">
                <a16:creationId xmlns:a16="http://schemas.microsoft.com/office/drawing/2014/main" id="{40D27EA3-D0EF-0FFC-8722-A30E4BA3C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3588" y="744714"/>
            <a:ext cx="2638425" cy="1733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d &amp; Bad Facts of Node JS Web App Development">
            <a:extLst>
              <a:ext uri="{FF2B5EF4-FFF2-40B4-BE49-F238E27FC236}">
                <a16:creationId xmlns:a16="http://schemas.microsoft.com/office/drawing/2014/main" id="{FD6AB21C-748A-1D70-45F9-F0B4E86C9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325" y="3119468"/>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xtJS: the future of the web? Why and when to use NextJS? - Aplyca">
            <a:extLst>
              <a:ext uri="{FF2B5EF4-FFF2-40B4-BE49-F238E27FC236}">
                <a16:creationId xmlns:a16="http://schemas.microsoft.com/office/drawing/2014/main" id="{6AB2080B-C840-7EF8-3E19-3974FBCCC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212" y="5451362"/>
            <a:ext cx="3305175" cy="1381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EF3C70E-3DCE-660D-FC15-7BC372D77163}"/>
              </a:ext>
            </a:extLst>
          </p:cNvPr>
          <p:cNvSpPr/>
          <p:nvPr/>
        </p:nvSpPr>
        <p:spPr>
          <a:xfrm>
            <a:off x="3471333" y="0"/>
            <a:ext cx="5249334"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JAVASCRIPT TODAY</a:t>
            </a:r>
          </a:p>
        </p:txBody>
      </p:sp>
    </p:spTree>
    <p:extLst>
      <p:ext uri="{BB962C8B-B14F-4D97-AF65-F5344CB8AC3E}">
        <p14:creationId xmlns:p14="http://schemas.microsoft.com/office/powerpoint/2010/main" val="3355136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343366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Hoisting</a:t>
            </a:r>
          </a:p>
        </p:txBody>
      </p:sp>
      <p:pic>
        <p:nvPicPr>
          <p:cNvPr id="8" name="Picture 7">
            <a:extLst>
              <a:ext uri="{FF2B5EF4-FFF2-40B4-BE49-F238E27FC236}">
                <a16:creationId xmlns:a16="http://schemas.microsoft.com/office/drawing/2014/main" id="{DAC36548-1C2D-575B-55AF-721BC4C82996}"/>
              </a:ext>
            </a:extLst>
          </p:cNvPr>
          <p:cNvPicPr>
            <a:picLocks noChangeAspect="1"/>
          </p:cNvPicPr>
          <p:nvPr/>
        </p:nvPicPr>
        <p:blipFill>
          <a:blip r:embed="rId2"/>
          <a:stretch>
            <a:fillRect/>
          </a:stretch>
        </p:blipFill>
        <p:spPr>
          <a:xfrm>
            <a:off x="119062" y="1671991"/>
            <a:ext cx="11953875" cy="3657600"/>
          </a:xfrm>
          <a:prstGeom prst="rect">
            <a:avLst/>
          </a:prstGeom>
        </p:spPr>
      </p:pic>
    </p:spTree>
    <p:extLst>
      <p:ext uri="{BB962C8B-B14F-4D97-AF65-F5344CB8AC3E}">
        <p14:creationId xmlns:p14="http://schemas.microsoft.com/office/powerpoint/2010/main" val="1310461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3470988"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First-class Function</a:t>
            </a:r>
          </a:p>
        </p:txBody>
      </p:sp>
      <p:sp>
        <p:nvSpPr>
          <p:cNvPr id="3" name="TextBox 2">
            <a:extLst>
              <a:ext uri="{FF2B5EF4-FFF2-40B4-BE49-F238E27FC236}">
                <a16:creationId xmlns:a16="http://schemas.microsoft.com/office/drawing/2014/main" id="{CAA78E9D-CE57-3944-529C-A058C9760E10}"/>
              </a:ext>
            </a:extLst>
          </p:cNvPr>
          <p:cNvSpPr txBox="1"/>
          <p:nvPr/>
        </p:nvSpPr>
        <p:spPr>
          <a:xfrm>
            <a:off x="699796" y="1922106"/>
            <a:ext cx="8446536" cy="1703030"/>
          </a:xfrm>
          <a:prstGeom prst="rect">
            <a:avLst/>
          </a:prstGeom>
          <a:noFill/>
        </p:spPr>
        <p:txBody>
          <a:bodyPr wrap="square">
            <a:spAutoFit/>
          </a:bodyPr>
          <a:lstStyle/>
          <a:p>
            <a:pPr algn="l">
              <a:lnSpc>
                <a:spcPct val="150000"/>
              </a:lnSpc>
            </a:pPr>
            <a:r>
              <a:rPr lang="en-US" dirty="0">
                <a:solidFill>
                  <a:srgbClr val="000000"/>
                </a:solidFill>
                <a:latin typeface="Arial" panose="020B0604020202020204" pitchFamily="34" charset="0"/>
                <a:cs typeface="Arial" panose="020B0604020202020204" pitchFamily="34" charset="0"/>
              </a:rPr>
              <a:t>A programming language is said to have </a:t>
            </a:r>
            <a:r>
              <a:rPr lang="en-US" dirty="0">
                <a:solidFill>
                  <a:schemeClr val="accent2">
                    <a:lumMod val="75000"/>
                  </a:schemeClr>
                </a:solidFill>
                <a:latin typeface="Arial" panose="020B0604020202020204" pitchFamily="34" charset="0"/>
                <a:cs typeface="Arial" panose="020B0604020202020204" pitchFamily="34" charset="0"/>
              </a:rPr>
              <a:t>First-class functions</a:t>
            </a:r>
            <a:r>
              <a:rPr lang="en-US" dirty="0">
                <a:solidFill>
                  <a:srgbClr val="000000"/>
                </a:solidFill>
                <a:latin typeface="Arial" panose="020B0604020202020204" pitchFamily="34" charset="0"/>
                <a:cs typeface="Arial" panose="020B0604020202020204" pitchFamily="34" charset="0"/>
              </a:rPr>
              <a:t> when functions in that language </a:t>
            </a:r>
            <a:r>
              <a:rPr lang="en-US" dirty="0">
                <a:solidFill>
                  <a:schemeClr val="accent2">
                    <a:lumMod val="75000"/>
                  </a:schemeClr>
                </a:solidFill>
                <a:latin typeface="Arial" panose="020B0604020202020204" pitchFamily="34" charset="0"/>
                <a:cs typeface="Arial" panose="020B0604020202020204" pitchFamily="34" charset="0"/>
              </a:rPr>
              <a:t>are treated like any other variable</a:t>
            </a:r>
            <a:r>
              <a:rPr lang="en-US" dirty="0">
                <a:solidFill>
                  <a:srgbClr val="000000"/>
                </a:solidFill>
                <a:latin typeface="Arial" panose="020B0604020202020204" pitchFamily="34" charset="0"/>
                <a:cs typeface="Arial" panose="020B0604020202020204" pitchFamily="34" charset="0"/>
              </a:rPr>
              <a:t>. For example, in such a language, a function can be passed as an </a:t>
            </a:r>
            <a:r>
              <a:rPr lang="en-US" dirty="0">
                <a:solidFill>
                  <a:schemeClr val="accent2">
                    <a:lumMod val="75000"/>
                  </a:schemeClr>
                </a:solidFill>
                <a:latin typeface="Arial" panose="020B0604020202020204" pitchFamily="34" charset="0"/>
                <a:cs typeface="Arial" panose="020B0604020202020204" pitchFamily="34" charset="0"/>
              </a:rPr>
              <a:t>argument</a:t>
            </a:r>
            <a:r>
              <a:rPr lang="en-US" dirty="0">
                <a:solidFill>
                  <a:srgbClr val="000000"/>
                </a:solidFill>
                <a:latin typeface="Arial" panose="020B0604020202020204" pitchFamily="34" charset="0"/>
                <a:cs typeface="Arial" panose="020B0604020202020204" pitchFamily="34" charset="0"/>
              </a:rPr>
              <a:t> to other functions, can be </a:t>
            </a:r>
            <a:r>
              <a:rPr lang="en-US" dirty="0">
                <a:solidFill>
                  <a:schemeClr val="accent2">
                    <a:lumMod val="75000"/>
                  </a:schemeClr>
                </a:solidFill>
                <a:latin typeface="Arial" panose="020B0604020202020204" pitchFamily="34" charset="0"/>
                <a:cs typeface="Arial" panose="020B0604020202020204" pitchFamily="34" charset="0"/>
              </a:rPr>
              <a:t>returned</a:t>
            </a:r>
            <a:r>
              <a:rPr lang="en-US" dirty="0">
                <a:solidFill>
                  <a:srgbClr val="000000"/>
                </a:solidFill>
                <a:latin typeface="Arial" panose="020B0604020202020204" pitchFamily="34" charset="0"/>
                <a:cs typeface="Arial" panose="020B0604020202020204" pitchFamily="34" charset="0"/>
              </a:rPr>
              <a:t> by another function and can be </a:t>
            </a:r>
            <a:r>
              <a:rPr lang="en-US" dirty="0">
                <a:solidFill>
                  <a:schemeClr val="accent2">
                    <a:lumMod val="75000"/>
                  </a:schemeClr>
                </a:solidFill>
                <a:latin typeface="Arial" panose="020B0604020202020204" pitchFamily="34" charset="0"/>
                <a:cs typeface="Arial" panose="020B0604020202020204" pitchFamily="34" charset="0"/>
              </a:rPr>
              <a:t>assigned as a value </a:t>
            </a:r>
            <a:r>
              <a:rPr lang="en-US" dirty="0">
                <a:solidFill>
                  <a:srgbClr val="000000"/>
                </a:solidFill>
                <a:latin typeface="Arial" panose="020B0604020202020204" pitchFamily="34" charset="0"/>
                <a:cs typeface="Arial" panose="020B0604020202020204" pitchFamily="34" charset="0"/>
              </a:rPr>
              <a:t>to a variable.</a:t>
            </a:r>
          </a:p>
        </p:txBody>
      </p:sp>
    </p:spTree>
    <p:extLst>
      <p:ext uri="{BB962C8B-B14F-4D97-AF65-F5344CB8AC3E}">
        <p14:creationId xmlns:p14="http://schemas.microsoft.com/office/powerpoint/2010/main" val="1697172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4935985"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Factory Function</a:t>
            </a:r>
          </a:p>
        </p:txBody>
      </p:sp>
      <p:sp>
        <p:nvSpPr>
          <p:cNvPr id="4" name="TextBox 3">
            <a:extLst>
              <a:ext uri="{FF2B5EF4-FFF2-40B4-BE49-F238E27FC236}">
                <a16:creationId xmlns:a16="http://schemas.microsoft.com/office/drawing/2014/main" id="{0C462F44-ADBA-7CD6-D876-C96581232DBC}"/>
              </a:ext>
            </a:extLst>
          </p:cNvPr>
          <p:cNvSpPr txBox="1"/>
          <p:nvPr/>
        </p:nvSpPr>
        <p:spPr>
          <a:xfrm>
            <a:off x="426128" y="1405255"/>
            <a:ext cx="9958843" cy="456535"/>
          </a:xfrm>
          <a:prstGeom prst="rect">
            <a:avLst/>
          </a:prstGeom>
          <a:noFill/>
        </p:spPr>
        <p:txBody>
          <a:bodyPr wrap="square">
            <a:spAutoFit/>
          </a:bodyPr>
          <a:lstStyle/>
          <a:p>
            <a:pPr algn="l">
              <a:lnSpc>
                <a:spcPct val="150000"/>
              </a:lnSpc>
            </a:pPr>
            <a:r>
              <a:rPr lang="en-US" i="0" dirty="0">
                <a:effectLst/>
                <a:latin typeface="Arial" panose="020B0604020202020204" pitchFamily="34" charset="0"/>
                <a:cs typeface="Arial" panose="020B0604020202020204" pitchFamily="34" charset="0"/>
              </a:rPr>
              <a:t>A function is a </a:t>
            </a:r>
            <a:r>
              <a:rPr lang="en-US" i="0" dirty="0">
                <a:solidFill>
                  <a:schemeClr val="accent2">
                    <a:lumMod val="75000"/>
                  </a:schemeClr>
                </a:solidFill>
                <a:effectLst/>
                <a:latin typeface="Arial" panose="020B0604020202020204" pitchFamily="34" charset="0"/>
                <a:cs typeface="Arial" panose="020B0604020202020204" pitchFamily="34" charset="0"/>
              </a:rPr>
              <a:t>factory function </a:t>
            </a:r>
            <a:r>
              <a:rPr lang="en-US" i="0" dirty="0">
                <a:effectLst/>
                <a:latin typeface="Arial" panose="020B0604020202020204" pitchFamily="34" charset="0"/>
                <a:cs typeface="Arial" panose="020B0604020202020204" pitchFamily="34" charset="0"/>
              </a:rPr>
              <a:t>when it returns a new object without the use of the </a:t>
            </a:r>
            <a:r>
              <a:rPr lang="en-US" i="1" dirty="0">
                <a:effectLst/>
                <a:latin typeface="Arial" panose="020B0604020202020204" pitchFamily="34" charset="0"/>
                <a:cs typeface="Arial" panose="020B0604020202020204" pitchFamily="34" charset="0"/>
              </a:rPr>
              <a:t>new</a:t>
            </a:r>
            <a:r>
              <a:rPr lang="en-US" i="0" dirty="0">
                <a:effectLst/>
                <a:latin typeface="Arial" panose="020B0604020202020204" pitchFamily="34" charset="0"/>
                <a:cs typeface="Arial" panose="020B0604020202020204" pitchFamily="34" charset="0"/>
              </a:rPr>
              <a:t> keyword!</a:t>
            </a:r>
          </a:p>
        </p:txBody>
      </p:sp>
      <p:pic>
        <p:nvPicPr>
          <p:cNvPr id="5" name="Picture 4">
            <a:extLst>
              <a:ext uri="{FF2B5EF4-FFF2-40B4-BE49-F238E27FC236}">
                <a16:creationId xmlns:a16="http://schemas.microsoft.com/office/drawing/2014/main" id="{57F5001D-B619-451A-6316-E498EB8476D1}"/>
              </a:ext>
            </a:extLst>
          </p:cNvPr>
          <p:cNvPicPr>
            <a:picLocks noChangeAspect="1"/>
          </p:cNvPicPr>
          <p:nvPr/>
        </p:nvPicPr>
        <p:blipFill>
          <a:blip r:embed="rId2"/>
          <a:stretch>
            <a:fillRect/>
          </a:stretch>
        </p:blipFill>
        <p:spPr>
          <a:xfrm>
            <a:off x="724528" y="1098199"/>
            <a:ext cx="10742944" cy="6858000"/>
          </a:xfrm>
          <a:prstGeom prst="rect">
            <a:avLst/>
          </a:prstGeom>
        </p:spPr>
      </p:pic>
    </p:spTree>
    <p:extLst>
      <p:ext uri="{BB962C8B-B14F-4D97-AF65-F5344CB8AC3E}">
        <p14:creationId xmlns:p14="http://schemas.microsoft.com/office/powerpoint/2010/main" val="3914990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3470988"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IIFE</a:t>
            </a:r>
          </a:p>
        </p:txBody>
      </p:sp>
      <p:sp>
        <p:nvSpPr>
          <p:cNvPr id="3" name="TextBox 2">
            <a:extLst>
              <a:ext uri="{FF2B5EF4-FFF2-40B4-BE49-F238E27FC236}">
                <a16:creationId xmlns:a16="http://schemas.microsoft.com/office/drawing/2014/main" id="{CAA78E9D-CE57-3944-529C-A058C9760E10}"/>
              </a:ext>
            </a:extLst>
          </p:cNvPr>
          <p:cNvSpPr txBox="1"/>
          <p:nvPr/>
        </p:nvSpPr>
        <p:spPr>
          <a:xfrm>
            <a:off x="699796" y="1922106"/>
            <a:ext cx="8446536" cy="872034"/>
          </a:xfrm>
          <a:prstGeom prst="rect">
            <a:avLst/>
          </a:prstGeom>
          <a:noFill/>
        </p:spPr>
        <p:txBody>
          <a:bodyPr wrap="square">
            <a:spAutoFit/>
          </a:bodyPr>
          <a:lstStyle/>
          <a:p>
            <a:pPr algn="l">
              <a:lnSpc>
                <a:spcPct val="150000"/>
              </a:lnSpc>
            </a:pPr>
            <a:r>
              <a:rPr lang="en-US" dirty="0">
                <a:solidFill>
                  <a:srgbClr val="000000"/>
                </a:solidFill>
                <a:latin typeface="Arial" panose="020B0604020202020204" pitchFamily="34" charset="0"/>
                <a:cs typeface="Arial" panose="020B0604020202020204" pitchFamily="34" charset="0"/>
              </a:rPr>
              <a:t>An </a:t>
            </a:r>
            <a:r>
              <a:rPr lang="en-US" dirty="0">
                <a:solidFill>
                  <a:schemeClr val="accent2">
                    <a:lumMod val="75000"/>
                  </a:schemeClr>
                </a:solidFill>
                <a:latin typeface="Arial" panose="020B0604020202020204" pitchFamily="34" charset="0"/>
                <a:cs typeface="Arial" panose="020B0604020202020204" pitchFamily="34" charset="0"/>
              </a:rPr>
              <a:t>IIFE (Immediately Invoked Function Expression)</a:t>
            </a:r>
            <a:r>
              <a:rPr lang="en-US" dirty="0">
                <a:solidFill>
                  <a:srgbClr val="000000"/>
                </a:solidFill>
                <a:latin typeface="Arial" panose="020B0604020202020204" pitchFamily="34" charset="0"/>
                <a:cs typeface="Arial" panose="020B0604020202020204" pitchFamily="34" charset="0"/>
              </a:rPr>
              <a:t> is a JavaScript function that runs </a:t>
            </a:r>
            <a:r>
              <a:rPr lang="en-US" i="1" dirty="0">
                <a:latin typeface="Arial" panose="020B0604020202020204" pitchFamily="34" charset="0"/>
                <a:cs typeface="Arial" panose="020B0604020202020204" pitchFamily="34" charset="0"/>
              </a:rPr>
              <a:t>as soon as it is defined</a:t>
            </a:r>
            <a:r>
              <a:rPr lang="en-US" dirty="0">
                <a:solidFill>
                  <a:srgbClr val="000000"/>
                </a:solidFill>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D4741A00-4C7E-13BD-5B8A-81F944F84C86}"/>
              </a:ext>
            </a:extLst>
          </p:cNvPr>
          <p:cNvPicPr>
            <a:picLocks noChangeAspect="1"/>
          </p:cNvPicPr>
          <p:nvPr/>
        </p:nvPicPr>
        <p:blipFill>
          <a:blip r:embed="rId2"/>
          <a:stretch>
            <a:fillRect/>
          </a:stretch>
        </p:blipFill>
        <p:spPr>
          <a:xfrm>
            <a:off x="1307646" y="1175657"/>
            <a:ext cx="9576707" cy="6858000"/>
          </a:xfrm>
          <a:prstGeom prst="rect">
            <a:avLst/>
          </a:prstGeom>
        </p:spPr>
      </p:pic>
    </p:spTree>
    <p:extLst>
      <p:ext uri="{BB962C8B-B14F-4D97-AF65-F5344CB8AC3E}">
        <p14:creationId xmlns:p14="http://schemas.microsoft.com/office/powerpoint/2010/main" val="4035849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3470988"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IIFE – Use cases</a:t>
            </a:r>
          </a:p>
        </p:txBody>
      </p:sp>
      <p:pic>
        <p:nvPicPr>
          <p:cNvPr id="4" name="Picture 3">
            <a:extLst>
              <a:ext uri="{FF2B5EF4-FFF2-40B4-BE49-F238E27FC236}">
                <a16:creationId xmlns:a16="http://schemas.microsoft.com/office/drawing/2014/main" id="{6EDEF32A-87E5-CA02-9610-A8BEE79A087E}"/>
              </a:ext>
            </a:extLst>
          </p:cNvPr>
          <p:cNvPicPr>
            <a:picLocks noChangeAspect="1"/>
          </p:cNvPicPr>
          <p:nvPr/>
        </p:nvPicPr>
        <p:blipFill>
          <a:blip r:embed="rId2"/>
          <a:stretch>
            <a:fillRect/>
          </a:stretch>
        </p:blipFill>
        <p:spPr>
          <a:xfrm>
            <a:off x="762000" y="1505822"/>
            <a:ext cx="7010400" cy="2438400"/>
          </a:xfrm>
          <a:prstGeom prst="rect">
            <a:avLst/>
          </a:prstGeom>
        </p:spPr>
      </p:pic>
      <p:pic>
        <p:nvPicPr>
          <p:cNvPr id="6" name="Picture 5">
            <a:extLst>
              <a:ext uri="{FF2B5EF4-FFF2-40B4-BE49-F238E27FC236}">
                <a16:creationId xmlns:a16="http://schemas.microsoft.com/office/drawing/2014/main" id="{E7A9AE6B-0B0B-07AC-46A6-416796633088}"/>
              </a:ext>
            </a:extLst>
          </p:cNvPr>
          <p:cNvPicPr>
            <a:picLocks noChangeAspect="1"/>
          </p:cNvPicPr>
          <p:nvPr/>
        </p:nvPicPr>
        <p:blipFill>
          <a:blip r:embed="rId3"/>
          <a:stretch>
            <a:fillRect/>
          </a:stretch>
        </p:blipFill>
        <p:spPr>
          <a:xfrm>
            <a:off x="762000" y="4099854"/>
            <a:ext cx="6648450" cy="2352675"/>
          </a:xfrm>
          <a:prstGeom prst="rect">
            <a:avLst/>
          </a:prstGeom>
        </p:spPr>
      </p:pic>
    </p:spTree>
    <p:extLst>
      <p:ext uri="{BB962C8B-B14F-4D97-AF65-F5344CB8AC3E}">
        <p14:creationId xmlns:p14="http://schemas.microsoft.com/office/powerpoint/2010/main" val="2074966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3470988"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Arrow Function</a:t>
            </a:r>
          </a:p>
        </p:txBody>
      </p:sp>
      <p:sp>
        <p:nvSpPr>
          <p:cNvPr id="3" name="TextBox 2">
            <a:extLst>
              <a:ext uri="{FF2B5EF4-FFF2-40B4-BE49-F238E27FC236}">
                <a16:creationId xmlns:a16="http://schemas.microsoft.com/office/drawing/2014/main" id="{C6D2B1C3-CE48-BE38-DD01-04EC2426E2A0}"/>
              </a:ext>
            </a:extLst>
          </p:cNvPr>
          <p:cNvSpPr txBox="1"/>
          <p:nvPr/>
        </p:nvSpPr>
        <p:spPr>
          <a:xfrm>
            <a:off x="632534" y="1518952"/>
            <a:ext cx="10082814" cy="872034"/>
          </a:xfrm>
          <a:prstGeom prst="rect">
            <a:avLst/>
          </a:prstGeom>
          <a:noFill/>
        </p:spPr>
        <p:txBody>
          <a:bodyPr wrap="square">
            <a:spAutoFit/>
          </a:bodyPr>
          <a:lstStyle/>
          <a:p>
            <a:pPr>
              <a:lnSpc>
                <a:spcPct val="150000"/>
              </a:lnSpc>
            </a:pPr>
            <a:r>
              <a:rPr lang="en-US" dirty="0">
                <a:solidFill>
                  <a:srgbClr val="000000"/>
                </a:solidFill>
                <a:latin typeface="Arial" panose="020B0604020202020204" pitchFamily="34" charset="0"/>
                <a:cs typeface="Arial" panose="020B0604020202020204" pitchFamily="34" charset="0"/>
              </a:rPr>
              <a:t>In JavaScript, functions can be declared in </a:t>
            </a:r>
            <a:r>
              <a:rPr lang="en-US">
                <a:solidFill>
                  <a:srgbClr val="000000"/>
                </a:solidFill>
                <a:latin typeface="Arial" panose="020B0604020202020204" pitchFamily="34" charset="0"/>
                <a:cs typeface="Arial" panose="020B0604020202020204" pitchFamily="34" charset="0"/>
              </a:rPr>
              <a:t>two ways: </a:t>
            </a:r>
            <a:r>
              <a:rPr lang="en-US" dirty="0">
                <a:solidFill>
                  <a:schemeClr val="accent2">
                    <a:lumMod val="75000"/>
                  </a:schemeClr>
                </a:solidFill>
                <a:latin typeface="Arial" panose="020B0604020202020204" pitchFamily="34" charset="0"/>
                <a:cs typeface="Arial" panose="020B0604020202020204" pitchFamily="34" charset="0"/>
              </a:rPr>
              <a:t>normal / regular</a:t>
            </a:r>
            <a:r>
              <a:rPr lang="en-US" dirty="0">
                <a:solidFill>
                  <a:srgbClr val="000000"/>
                </a:solidFill>
                <a:latin typeface="Arial" panose="020B0604020202020204" pitchFamily="34" charset="0"/>
                <a:cs typeface="Arial" panose="020B0604020202020204" pitchFamily="34" charset="0"/>
              </a:rPr>
              <a:t> functions and </a:t>
            </a:r>
            <a:r>
              <a:rPr lang="en-US" dirty="0">
                <a:solidFill>
                  <a:schemeClr val="accent2">
                    <a:lumMod val="75000"/>
                  </a:schemeClr>
                </a:solidFill>
                <a:latin typeface="Arial" panose="020B0604020202020204" pitchFamily="34" charset="0"/>
                <a:cs typeface="Arial" panose="020B0604020202020204" pitchFamily="34" charset="0"/>
              </a:rPr>
              <a:t>arrow</a:t>
            </a:r>
            <a:r>
              <a:rPr lang="en-US" dirty="0">
                <a:solidFill>
                  <a:srgbClr val="000000"/>
                </a:solidFill>
                <a:latin typeface="Arial" panose="020B0604020202020204" pitchFamily="34" charset="0"/>
                <a:cs typeface="Arial" panose="020B0604020202020204" pitchFamily="34" charset="0"/>
              </a:rPr>
              <a:t> functions. </a:t>
            </a:r>
          </a:p>
        </p:txBody>
      </p:sp>
    </p:spTree>
    <p:extLst>
      <p:ext uri="{BB962C8B-B14F-4D97-AF65-F5344CB8AC3E}">
        <p14:creationId xmlns:p14="http://schemas.microsoft.com/office/powerpoint/2010/main" val="1368729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6383045"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Arrow Function vs Normal Function</a:t>
            </a:r>
          </a:p>
        </p:txBody>
      </p:sp>
      <p:sp>
        <p:nvSpPr>
          <p:cNvPr id="5" name="Rectangle 3">
            <a:extLst>
              <a:ext uri="{FF2B5EF4-FFF2-40B4-BE49-F238E27FC236}">
                <a16:creationId xmlns:a16="http://schemas.microsoft.com/office/drawing/2014/main" id="{82F9278E-C66E-B182-F5A2-C75C5CDF1419}"/>
              </a:ext>
            </a:extLst>
          </p:cNvPr>
          <p:cNvSpPr>
            <a:spLocks noChangeArrowheads="1"/>
          </p:cNvSpPr>
          <p:nvPr/>
        </p:nvSpPr>
        <p:spPr bwMode="auto">
          <a:xfrm>
            <a:off x="843027" y="2101586"/>
            <a:ext cx="9828075" cy="7790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rgbClr val="000000"/>
                </a:solidFill>
                <a:cs typeface="Arial" panose="020B0604020202020204" pitchFamily="34" charset="0"/>
              </a:rPr>
              <a:t>A normal function has an arguments object which you can access in the function, b</a:t>
            </a:r>
            <a:r>
              <a:rPr lang="en-US" b="0" i="0" dirty="0">
                <a:solidFill>
                  <a:srgbClr val="0A0A23"/>
                </a:solidFill>
                <a:effectLst/>
                <a:latin typeface="Lato" panose="020F0502020204030203" pitchFamily="34" charset="0"/>
              </a:rPr>
              <a:t>ut this object </a:t>
            </a:r>
          </a:p>
          <a:p>
            <a:pPr marL="0" marR="0" lvl="0" indent="0" algn="l" defTabSz="914400" rtl="0" eaLnBrk="0" fontAlgn="base" latinLnBrk="0" hangingPunct="0">
              <a:lnSpc>
                <a:spcPct val="150000"/>
              </a:lnSpc>
              <a:spcBef>
                <a:spcPct val="0"/>
              </a:spcBef>
              <a:spcAft>
                <a:spcPct val="0"/>
              </a:spcAft>
              <a:buClrTx/>
              <a:buSzTx/>
              <a:buFontTx/>
              <a:buNone/>
              <a:tabLst/>
            </a:pPr>
            <a:r>
              <a:rPr lang="en-US" b="0" i="0" dirty="0">
                <a:solidFill>
                  <a:srgbClr val="0A0A23"/>
                </a:solidFill>
                <a:effectLst/>
                <a:latin typeface="Lato" panose="020F0502020204030203" pitchFamily="34" charset="0"/>
              </a:rPr>
              <a:t>does not exist in arrow functions.</a:t>
            </a:r>
            <a:endParaRPr lang="en-US" altLang="en-US" dirty="0">
              <a:solidFill>
                <a:srgbClr val="000000"/>
              </a:solidFill>
              <a:cs typeface="Arial" panose="020B0604020202020204" pitchFamily="34" charset="0"/>
            </a:endParaRPr>
          </a:p>
        </p:txBody>
      </p:sp>
      <p:sp>
        <p:nvSpPr>
          <p:cNvPr id="8" name="TextBox 7">
            <a:extLst>
              <a:ext uri="{FF2B5EF4-FFF2-40B4-BE49-F238E27FC236}">
                <a16:creationId xmlns:a16="http://schemas.microsoft.com/office/drawing/2014/main" id="{5125C555-3EE6-1F0A-DC58-F8312094512B}"/>
              </a:ext>
            </a:extLst>
          </p:cNvPr>
          <p:cNvSpPr txBox="1"/>
          <p:nvPr/>
        </p:nvSpPr>
        <p:spPr>
          <a:xfrm>
            <a:off x="508246" y="1505876"/>
            <a:ext cx="60945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pple-system"/>
              </a:rPr>
              <a:t>1. No </a:t>
            </a:r>
            <a:r>
              <a:rPr kumimoji="0" lang="en-US" altLang="en-US" sz="1800" b="0" i="0" u="none" strike="noStrike" cap="none" normalizeH="0" baseline="0" dirty="0">
                <a:ln>
                  <a:noFill/>
                </a:ln>
                <a:solidFill>
                  <a:schemeClr val="accent2">
                    <a:lumMod val="75000"/>
                  </a:schemeClr>
                </a:solidFill>
                <a:effectLst/>
                <a:latin typeface="Roboto Mono" panose="00000009000000000000" pitchFamily="49" charset="0"/>
              </a:rPr>
              <a:t>arguments</a:t>
            </a:r>
            <a:r>
              <a:rPr kumimoji="0" lang="en-US" altLang="en-US" sz="1800" b="1" i="0" u="none" strike="noStrike" cap="none" normalizeH="0" baseline="0" dirty="0">
                <a:ln>
                  <a:noFill/>
                </a:ln>
                <a:solidFill>
                  <a:schemeClr val="tx1"/>
                </a:solidFill>
                <a:effectLst/>
                <a:latin typeface="-apple-system"/>
              </a:rPr>
              <a:t> object in arrow functions</a:t>
            </a:r>
          </a:p>
        </p:txBody>
      </p:sp>
      <p:pic>
        <p:nvPicPr>
          <p:cNvPr id="10" name="Picture 9">
            <a:extLst>
              <a:ext uri="{FF2B5EF4-FFF2-40B4-BE49-F238E27FC236}">
                <a16:creationId xmlns:a16="http://schemas.microsoft.com/office/drawing/2014/main" id="{0138C9C6-CF52-AB10-8E7A-984D2D6CB26B}"/>
              </a:ext>
            </a:extLst>
          </p:cNvPr>
          <p:cNvPicPr>
            <a:picLocks noChangeAspect="1"/>
          </p:cNvPicPr>
          <p:nvPr/>
        </p:nvPicPr>
        <p:blipFill>
          <a:blip r:embed="rId2"/>
          <a:stretch>
            <a:fillRect/>
          </a:stretch>
        </p:blipFill>
        <p:spPr>
          <a:xfrm>
            <a:off x="335591" y="3188187"/>
            <a:ext cx="3571875" cy="1133475"/>
          </a:xfrm>
          <a:prstGeom prst="rect">
            <a:avLst/>
          </a:prstGeom>
        </p:spPr>
      </p:pic>
      <p:pic>
        <p:nvPicPr>
          <p:cNvPr id="12" name="Picture 11">
            <a:extLst>
              <a:ext uri="{FF2B5EF4-FFF2-40B4-BE49-F238E27FC236}">
                <a16:creationId xmlns:a16="http://schemas.microsoft.com/office/drawing/2014/main" id="{D867232A-902C-77D2-1D51-D1C1373EEF2F}"/>
              </a:ext>
            </a:extLst>
          </p:cNvPr>
          <p:cNvPicPr>
            <a:picLocks noChangeAspect="1"/>
          </p:cNvPicPr>
          <p:nvPr/>
        </p:nvPicPr>
        <p:blipFill>
          <a:blip r:embed="rId3"/>
          <a:stretch>
            <a:fillRect/>
          </a:stretch>
        </p:blipFill>
        <p:spPr>
          <a:xfrm>
            <a:off x="824921" y="4321662"/>
            <a:ext cx="2686050" cy="1809750"/>
          </a:xfrm>
          <a:prstGeom prst="rect">
            <a:avLst/>
          </a:prstGeom>
        </p:spPr>
      </p:pic>
      <p:pic>
        <p:nvPicPr>
          <p:cNvPr id="14" name="Picture 13">
            <a:extLst>
              <a:ext uri="{FF2B5EF4-FFF2-40B4-BE49-F238E27FC236}">
                <a16:creationId xmlns:a16="http://schemas.microsoft.com/office/drawing/2014/main" id="{5DFCDB7C-396B-1E0B-0979-BA0920B8E0F2}"/>
              </a:ext>
            </a:extLst>
          </p:cNvPr>
          <p:cNvPicPr>
            <a:picLocks noChangeAspect="1"/>
          </p:cNvPicPr>
          <p:nvPr/>
        </p:nvPicPr>
        <p:blipFill>
          <a:blip r:embed="rId4"/>
          <a:stretch>
            <a:fillRect/>
          </a:stretch>
        </p:blipFill>
        <p:spPr>
          <a:xfrm>
            <a:off x="5911284" y="3312476"/>
            <a:ext cx="6029325" cy="1762125"/>
          </a:xfrm>
          <a:prstGeom prst="rect">
            <a:avLst/>
          </a:prstGeom>
        </p:spPr>
      </p:pic>
    </p:spTree>
    <p:extLst>
      <p:ext uri="{BB962C8B-B14F-4D97-AF65-F5344CB8AC3E}">
        <p14:creationId xmlns:p14="http://schemas.microsoft.com/office/powerpoint/2010/main" val="2200060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6383045"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Arrow Function vs Normal Function</a:t>
            </a:r>
          </a:p>
        </p:txBody>
      </p:sp>
      <p:sp>
        <p:nvSpPr>
          <p:cNvPr id="6" name="Rectangle 4">
            <a:extLst>
              <a:ext uri="{FF2B5EF4-FFF2-40B4-BE49-F238E27FC236}">
                <a16:creationId xmlns:a16="http://schemas.microsoft.com/office/drawing/2014/main" id="{A38E68C8-E788-D831-75D0-2C14408AB0D0}"/>
              </a:ext>
            </a:extLst>
          </p:cNvPr>
          <p:cNvSpPr>
            <a:spLocks noChangeArrowheads="1"/>
          </p:cNvSpPr>
          <p:nvPr/>
        </p:nvSpPr>
        <p:spPr bwMode="auto">
          <a:xfrm rot="10800000" flipV="1">
            <a:off x="629858" y="1456954"/>
            <a:ext cx="651666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Arial" panose="020B0604020202020204" pitchFamily="34" charset="0"/>
              </a:rPr>
              <a:t>2. Arrow functions do not have their own value of </a:t>
            </a:r>
            <a:r>
              <a:rPr lang="en-US" altLang="en-US" b="1" dirty="0">
                <a:solidFill>
                  <a:schemeClr val="accent2">
                    <a:lumMod val="75000"/>
                  </a:schemeClr>
                </a:solidFill>
                <a:latin typeface="Arial" panose="020B0604020202020204" pitchFamily="34" charset="0"/>
              </a:rPr>
              <a:t>this</a:t>
            </a:r>
            <a:r>
              <a:rPr lang="en-US" altLang="en-US" b="1" dirty="0">
                <a:latin typeface="Arial" panose="020B0604020202020204" pitchFamily="34" charset="0"/>
              </a:rPr>
              <a:t>.</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2052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3852909"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Module pattern</a:t>
            </a:r>
          </a:p>
        </p:txBody>
      </p:sp>
      <p:sp>
        <p:nvSpPr>
          <p:cNvPr id="8" name="TextBox 7">
            <a:extLst>
              <a:ext uri="{FF2B5EF4-FFF2-40B4-BE49-F238E27FC236}">
                <a16:creationId xmlns:a16="http://schemas.microsoft.com/office/drawing/2014/main" id="{27A2D008-B39A-0F1D-2C7B-2E6C03DB1A97}"/>
              </a:ext>
            </a:extLst>
          </p:cNvPr>
          <p:cNvSpPr txBox="1"/>
          <p:nvPr/>
        </p:nvSpPr>
        <p:spPr>
          <a:xfrm>
            <a:off x="-383126" y="1232677"/>
            <a:ext cx="6096000" cy="369332"/>
          </a:xfrm>
          <a:prstGeom prst="rect">
            <a:avLst/>
          </a:prstGeom>
          <a:noFill/>
        </p:spPr>
        <p:txBody>
          <a:bodyPr wrap="square">
            <a:spAutoFit/>
          </a:bodyPr>
          <a:lstStyle/>
          <a:p>
            <a:pPr algn="ctr"/>
            <a:r>
              <a:rPr lang="en-US" b="1" dirty="0">
                <a:effectLst/>
                <a:latin typeface="Inter"/>
              </a:rPr>
              <a:t>Split up your code into smaller, reusable pieces</a:t>
            </a:r>
            <a:endParaRPr lang="en-US" b="1" dirty="0"/>
          </a:p>
        </p:txBody>
      </p:sp>
      <p:pic>
        <p:nvPicPr>
          <p:cNvPr id="10" name="Picture 9">
            <a:extLst>
              <a:ext uri="{FF2B5EF4-FFF2-40B4-BE49-F238E27FC236}">
                <a16:creationId xmlns:a16="http://schemas.microsoft.com/office/drawing/2014/main" id="{C17DAFEC-8B47-638E-3FF1-7D1AAADEA9B0}"/>
              </a:ext>
            </a:extLst>
          </p:cNvPr>
          <p:cNvPicPr>
            <a:picLocks noChangeAspect="1"/>
          </p:cNvPicPr>
          <p:nvPr/>
        </p:nvPicPr>
        <p:blipFill>
          <a:blip r:embed="rId2"/>
          <a:stretch>
            <a:fillRect/>
          </a:stretch>
        </p:blipFill>
        <p:spPr>
          <a:xfrm>
            <a:off x="423862" y="2090737"/>
            <a:ext cx="11153775" cy="4200525"/>
          </a:xfrm>
          <a:prstGeom prst="rect">
            <a:avLst/>
          </a:prstGeom>
        </p:spPr>
      </p:pic>
    </p:spTree>
    <p:extLst>
      <p:ext uri="{BB962C8B-B14F-4D97-AF65-F5344CB8AC3E}">
        <p14:creationId xmlns:p14="http://schemas.microsoft.com/office/powerpoint/2010/main" val="1119266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3852909"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IIFE – Module pattern</a:t>
            </a:r>
          </a:p>
        </p:txBody>
      </p:sp>
      <p:pic>
        <p:nvPicPr>
          <p:cNvPr id="3" name="Picture 2">
            <a:extLst>
              <a:ext uri="{FF2B5EF4-FFF2-40B4-BE49-F238E27FC236}">
                <a16:creationId xmlns:a16="http://schemas.microsoft.com/office/drawing/2014/main" id="{C1976A08-A146-D2CA-A016-B847AEC03FE1}"/>
              </a:ext>
            </a:extLst>
          </p:cNvPr>
          <p:cNvPicPr>
            <a:picLocks noChangeAspect="1"/>
          </p:cNvPicPr>
          <p:nvPr/>
        </p:nvPicPr>
        <p:blipFill>
          <a:blip r:embed="rId3"/>
          <a:stretch>
            <a:fillRect/>
          </a:stretch>
        </p:blipFill>
        <p:spPr>
          <a:xfrm>
            <a:off x="303174" y="1336560"/>
            <a:ext cx="6726276" cy="5521440"/>
          </a:xfrm>
          <a:prstGeom prst="rect">
            <a:avLst/>
          </a:prstGeom>
        </p:spPr>
      </p:pic>
    </p:spTree>
    <p:extLst>
      <p:ext uri="{BB962C8B-B14F-4D97-AF65-F5344CB8AC3E}">
        <p14:creationId xmlns:p14="http://schemas.microsoft.com/office/powerpoint/2010/main" val="2282959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3F2F628-C98C-2AF5-FB43-3256369F9D42}"/>
              </a:ext>
            </a:extLst>
          </p:cNvPr>
          <p:cNvSpPr/>
          <p:nvPr/>
        </p:nvSpPr>
        <p:spPr>
          <a:xfrm>
            <a:off x="1024211" y="1938866"/>
            <a:ext cx="1727200" cy="1727200"/>
          </a:xfrm>
          <a:prstGeom prst="ellipse">
            <a:avLst/>
          </a:prstGeom>
          <a:ln w="412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Oval 4">
            <a:extLst>
              <a:ext uri="{FF2B5EF4-FFF2-40B4-BE49-F238E27FC236}">
                <a16:creationId xmlns:a16="http://schemas.microsoft.com/office/drawing/2014/main" id="{B9B0A455-9A5E-BA33-6923-C7DDD7F10C84}"/>
              </a:ext>
            </a:extLst>
          </p:cNvPr>
          <p:cNvSpPr/>
          <p:nvPr/>
        </p:nvSpPr>
        <p:spPr>
          <a:xfrm>
            <a:off x="3860801" y="1938866"/>
            <a:ext cx="1727200" cy="1727200"/>
          </a:xfrm>
          <a:prstGeom prst="ellipse">
            <a:avLst/>
          </a:prstGeom>
          <a:solidFill>
            <a:schemeClr val="accent1"/>
          </a:solidFill>
          <a:ln w="412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Oval 5">
            <a:extLst>
              <a:ext uri="{FF2B5EF4-FFF2-40B4-BE49-F238E27FC236}">
                <a16:creationId xmlns:a16="http://schemas.microsoft.com/office/drawing/2014/main" id="{6BBF59C1-BFC6-C043-F6F1-FB5D28219970}"/>
              </a:ext>
            </a:extLst>
          </p:cNvPr>
          <p:cNvSpPr/>
          <p:nvPr/>
        </p:nvSpPr>
        <p:spPr>
          <a:xfrm>
            <a:off x="6697391" y="1938866"/>
            <a:ext cx="1727200" cy="1727200"/>
          </a:xfrm>
          <a:prstGeom prst="ellipse">
            <a:avLst/>
          </a:prstGeom>
          <a:solidFill>
            <a:srgbClr val="00B0F0"/>
          </a:solidFill>
          <a:ln w="412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Oval 7">
            <a:extLst>
              <a:ext uri="{FF2B5EF4-FFF2-40B4-BE49-F238E27FC236}">
                <a16:creationId xmlns:a16="http://schemas.microsoft.com/office/drawing/2014/main" id="{08C503F9-18F5-D6AC-FDBF-4A8F8C6E9C3B}"/>
              </a:ext>
            </a:extLst>
          </p:cNvPr>
          <p:cNvSpPr/>
          <p:nvPr/>
        </p:nvSpPr>
        <p:spPr>
          <a:xfrm>
            <a:off x="9533981" y="1938866"/>
            <a:ext cx="1727200" cy="1727200"/>
          </a:xfrm>
          <a:prstGeom prst="ellipse">
            <a:avLst/>
          </a:prstGeom>
          <a:solidFill>
            <a:schemeClr val="accent4">
              <a:lumMod val="60000"/>
              <a:lumOff val="40000"/>
            </a:schemeClr>
          </a:solidFill>
          <a:ln w="412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4B742DFB-B394-01BB-ACEE-A806F3094C3B}"/>
              </a:ext>
            </a:extLst>
          </p:cNvPr>
          <p:cNvSpPr txBox="1"/>
          <p:nvPr/>
        </p:nvSpPr>
        <p:spPr>
          <a:xfrm>
            <a:off x="1137099" y="3904006"/>
            <a:ext cx="1501423" cy="646331"/>
          </a:xfrm>
          <a:prstGeom prst="rect">
            <a:avLst/>
          </a:prstGeom>
          <a:noFill/>
        </p:spPr>
        <p:txBody>
          <a:bodyPr wrap="square" rtlCol="0">
            <a:spAutoFit/>
          </a:bodyPr>
          <a:lstStyle/>
          <a:p>
            <a:pPr algn="ctr"/>
            <a:r>
              <a:rPr lang="en-US" dirty="0"/>
              <a:t>Web / Mobile Apps</a:t>
            </a:r>
          </a:p>
        </p:txBody>
      </p:sp>
      <p:sp>
        <p:nvSpPr>
          <p:cNvPr id="10" name="TextBox 9">
            <a:extLst>
              <a:ext uri="{FF2B5EF4-FFF2-40B4-BE49-F238E27FC236}">
                <a16:creationId xmlns:a16="http://schemas.microsoft.com/office/drawing/2014/main" id="{61E885BB-BC62-CE72-1C4A-444707D8BF44}"/>
              </a:ext>
            </a:extLst>
          </p:cNvPr>
          <p:cNvSpPr txBox="1"/>
          <p:nvPr/>
        </p:nvSpPr>
        <p:spPr>
          <a:xfrm>
            <a:off x="3973689" y="3765506"/>
            <a:ext cx="1501423" cy="923330"/>
          </a:xfrm>
          <a:prstGeom prst="rect">
            <a:avLst/>
          </a:prstGeom>
          <a:noFill/>
        </p:spPr>
        <p:txBody>
          <a:bodyPr wrap="square" rtlCol="0">
            <a:spAutoFit/>
          </a:bodyPr>
          <a:lstStyle/>
          <a:p>
            <a:pPr algn="ctr"/>
            <a:r>
              <a:rPr lang="en-US" dirty="0"/>
              <a:t>Real-time Networking Apps</a:t>
            </a:r>
          </a:p>
        </p:txBody>
      </p:sp>
      <p:sp>
        <p:nvSpPr>
          <p:cNvPr id="11" name="TextBox 10">
            <a:extLst>
              <a:ext uri="{FF2B5EF4-FFF2-40B4-BE49-F238E27FC236}">
                <a16:creationId xmlns:a16="http://schemas.microsoft.com/office/drawing/2014/main" id="{D98BD46B-F1DF-B84A-91C3-BD001B220C18}"/>
              </a:ext>
            </a:extLst>
          </p:cNvPr>
          <p:cNvSpPr txBox="1"/>
          <p:nvPr/>
        </p:nvSpPr>
        <p:spPr>
          <a:xfrm>
            <a:off x="6745369" y="3904006"/>
            <a:ext cx="1631244" cy="646331"/>
          </a:xfrm>
          <a:prstGeom prst="rect">
            <a:avLst/>
          </a:prstGeom>
          <a:noFill/>
        </p:spPr>
        <p:txBody>
          <a:bodyPr wrap="square" rtlCol="0">
            <a:spAutoFit/>
          </a:bodyPr>
          <a:lstStyle/>
          <a:p>
            <a:pPr algn="ctr"/>
            <a:r>
              <a:rPr lang="en-US" dirty="0"/>
              <a:t>Command-line Tools</a:t>
            </a:r>
          </a:p>
        </p:txBody>
      </p:sp>
      <p:sp>
        <p:nvSpPr>
          <p:cNvPr id="12" name="TextBox 11">
            <a:extLst>
              <a:ext uri="{FF2B5EF4-FFF2-40B4-BE49-F238E27FC236}">
                <a16:creationId xmlns:a16="http://schemas.microsoft.com/office/drawing/2014/main" id="{E56AB55A-958D-6043-EFB0-F8E0D9B3FB14}"/>
              </a:ext>
            </a:extLst>
          </p:cNvPr>
          <p:cNvSpPr txBox="1"/>
          <p:nvPr/>
        </p:nvSpPr>
        <p:spPr>
          <a:xfrm>
            <a:off x="9581959" y="4042505"/>
            <a:ext cx="1631244" cy="369332"/>
          </a:xfrm>
          <a:prstGeom prst="rect">
            <a:avLst/>
          </a:prstGeom>
          <a:noFill/>
        </p:spPr>
        <p:txBody>
          <a:bodyPr wrap="square" rtlCol="0">
            <a:spAutoFit/>
          </a:bodyPr>
          <a:lstStyle/>
          <a:p>
            <a:pPr algn="ctr"/>
            <a:r>
              <a:rPr lang="en-US" dirty="0"/>
              <a:t>Games</a:t>
            </a:r>
          </a:p>
        </p:txBody>
      </p:sp>
      <p:sp>
        <p:nvSpPr>
          <p:cNvPr id="13" name="Rectangle 12">
            <a:extLst>
              <a:ext uri="{FF2B5EF4-FFF2-40B4-BE49-F238E27FC236}">
                <a16:creationId xmlns:a16="http://schemas.microsoft.com/office/drawing/2014/main" id="{7D7C0CBF-06F9-720B-F50C-68B9013B40C3}"/>
              </a:ext>
            </a:extLst>
          </p:cNvPr>
          <p:cNvSpPr/>
          <p:nvPr/>
        </p:nvSpPr>
        <p:spPr>
          <a:xfrm>
            <a:off x="3471333" y="0"/>
            <a:ext cx="5249334"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JAVASCRIPT TODAY</a:t>
            </a:r>
          </a:p>
        </p:txBody>
      </p:sp>
    </p:spTree>
    <p:extLst>
      <p:ext uri="{BB962C8B-B14F-4D97-AF65-F5344CB8AC3E}">
        <p14:creationId xmlns:p14="http://schemas.microsoft.com/office/powerpoint/2010/main" val="1997501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3852909"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Singleton pattern</a:t>
            </a:r>
          </a:p>
        </p:txBody>
      </p:sp>
      <p:sp>
        <p:nvSpPr>
          <p:cNvPr id="8" name="TextBox 7">
            <a:extLst>
              <a:ext uri="{FF2B5EF4-FFF2-40B4-BE49-F238E27FC236}">
                <a16:creationId xmlns:a16="http://schemas.microsoft.com/office/drawing/2014/main" id="{27A2D008-B39A-0F1D-2C7B-2E6C03DB1A97}"/>
              </a:ext>
            </a:extLst>
          </p:cNvPr>
          <p:cNvSpPr txBox="1"/>
          <p:nvPr/>
        </p:nvSpPr>
        <p:spPr>
          <a:xfrm>
            <a:off x="131224" y="1327927"/>
            <a:ext cx="6096000" cy="369332"/>
          </a:xfrm>
          <a:prstGeom prst="rect">
            <a:avLst/>
          </a:prstGeom>
          <a:noFill/>
        </p:spPr>
        <p:txBody>
          <a:bodyPr wrap="square">
            <a:spAutoFit/>
          </a:bodyPr>
          <a:lstStyle/>
          <a:p>
            <a:pPr algn="ctr"/>
            <a:r>
              <a:rPr lang="en-US" b="1" dirty="0">
                <a:effectLst/>
                <a:latin typeface="Inter"/>
              </a:rPr>
              <a:t>Share a single global instance throughout our application</a:t>
            </a:r>
          </a:p>
        </p:txBody>
      </p:sp>
      <p:pic>
        <p:nvPicPr>
          <p:cNvPr id="3" name="Picture 2">
            <a:extLst>
              <a:ext uri="{FF2B5EF4-FFF2-40B4-BE49-F238E27FC236}">
                <a16:creationId xmlns:a16="http://schemas.microsoft.com/office/drawing/2014/main" id="{05DDAA43-C9A0-7998-4F7F-DD3AF4029D15}"/>
              </a:ext>
            </a:extLst>
          </p:cNvPr>
          <p:cNvPicPr>
            <a:picLocks noChangeAspect="1"/>
          </p:cNvPicPr>
          <p:nvPr/>
        </p:nvPicPr>
        <p:blipFill>
          <a:blip r:embed="rId2"/>
          <a:stretch>
            <a:fillRect/>
          </a:stretch>
        </p:blipFill>
        <p:spPr>
          <a:xfrm>
            <a:off x="319087" y="2295525"/>
            <a:ext cx="7610475" cy="1133475"/>
          </a:xfrm>
          <a:prstGeom prst="rect">
            <a:avLst/>
          </a:prstGeom>
        </p:spPr>
      </p:pic>
      <p:pic>
        <p:nvPicPr>
          <p:cNvPr id="5" name="Picture 4">
            <a:extLst>
              <a:ext uri="{FF2B5EF4-FFF2-40B4-BE49-F238E27FC236}">
                <a16:creationId xmlns:a16="http://schemas.microsoft.com/office/drawing/2014/main" id="{CB395DE8-0E2C-5AA7-37CA-D501B8932A57}"/>
              </a:ext>
            </a:extLst>
          </p:cNvPr>
          <p:cNvPicPr>
            <a:picLocks noChangeAspect="1"/>
          </p:cNvPicPr>
          <p:nvPr/>
        </p:nvPicPr>
        <p:blipFill>
          <a:blip r:embed="rId3"/>
          <a:stretch>
            <a:fillRect/>
          </a:stretch>
        </p:blipFill>
        <p:spPr>
          <a:xfrm>
            <a:off x="6965585" y="497941"/>
            <a:ext cx="5247540" cy="6858000"/>
          </a:xfrm>
          <a:prstGeom prst="rect">
            <a:avLst/>
          </a:prstGeom>
        </p:spPr>
      </p:pic>
    </p:spTree>
    <p:extLst>
      <p:ext uri="{BB962C8B-B14F-4D97-AF65-F5344CB8AC3E}">
        <p14:creationId xmlns:p14="http://schemas.microsoft.com/office/powerpoint/2010/main" val="1239269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3852909"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Singleton pattern</a:t>
            </a:r>
          </a:p>
        </p:txBody>
      </p:sp>
      <p:sp>
        <p:nvSpPr>
          <p:cNvPr id="8" name="TextBox 7">
            <a:extLst>
              <a:ext uri="{FF2B5EF4-FFF2-40B4-BE49-F238E27FC236}">
                <a16:creationId xmlns:a16="http://schemas.microsoft.com/office/drawing/2014/main" id="{27A2D008-B39A-0F1D-2C7B-2E6C03DB1A97}"/>
              </a:ext>
            </a:extLst>
          </p:cNvPr>
          <p:cNvSpPr txBox="1"/>
          <p:nvPr/>
        </p:nvSpPr>
        <p:spPr>
          <a:xfrm>
            <a:off x="319087" y="1381194"/>
            <a:ext cx="10209830" cy="923330"/>
          </a:xfrm>
          <a:prstGeom prst="rect">
            <a:avLst/>
          </a:prstGeom>
          <a:noFill/>
        </p:spPr>
        <p:txBody>
          <a:bodyPr wrap="square">
            <a:spAutoFit/>
          </a:bodyPr>
          <a:lstStyle/>
          <a:p>
            <a:pPr algn="l"/>
            <a:r>
              <a:rPr lang="en-US" b="0" i="0" dirty="0">
                <a:solidFill>
                  <a:srgbClr val="444444"/>
                </a:solidFill>
                <a:effectLst/>
                <a:latin typeface="PT Sans" panose="020F0502020204030204" pitchFamily="34" charset="0"/>
              </a:rPr>
              <a:t>The </a:t>
            </a:r>
            <a:r>
              <a:rPr lang="en-US" b="0" i="0" dirty="0">
                <a:solidFill>
                  <a:schemeClr val="accent2">
                    <a:lumMod val="75000"/>
                  </a:schemeClr>
                </a:solidFill>
                <a:effectLst/>
                <a:latin typeface="PT Sans" panose="020F0502020204030204" pitchFamily="34" charset="0"/>
              </a:rPr>
              <a:t>Singleton</a:t>
            </a:r>
            <a:r>
              <a:rPr lang="en-US" b="0" i="0" dirty="0">
                <a:solidFill>
                  <a:srgbClr val="444444"/>
                </a:solidFill>
                <a:effectLst/>
                <a:latin typeface="PT Sans" panose="020F0502020204030204" pitchFamily="34" charset="0"/>
              </a:rPr>
              <a:t> pattern solves two problems at the same time, violating the </a:t>
            </a:r>
            <a:r>
              <a:rPr lang="en-US" b="0" i="1" dirty="0">
                <a:solidFill>
                  <a:srgbClr val="444444"/>
                </a:solidFill>
                <a:effectLst/>
                <a:latin typeface="PT Sans" panose="020F0502020204030204" pitchFamily="34" charset="0"/>
              </a:rPr>
              <a:t>Single Responsibility Principle</a:t>
            </a:r>
            <a:r>
              <a:rPr lang="en-US" b="0" i="0" dirty="0">
                <a:solidFill>
                  <a:srgbClr val="444444"/>
                </a:solidFill>
                <a:effectLst/>
                <a:latin typeface="PT Sans" panose="020F0502020204030204" pitchFamily="34" charset="0"/>
              </a:rPr>
              <a:t>:</a:t>
            </a:r>
          </a:p>
          <a:p>
            <a:br>
              <a:rPr lang="en-US" b="0" i="0" dirty="0">
                <a:solidFill>
                  <a:srgbClr val="444444"/>
                </a:solidFill>
                <a:effectLst/>
                <a:latin typeface="PT Sans" panose="020F0502020204030204" pitchFamily="34" charset="0"/>
              </a:rPr>
            </a:br>
            <a:endParaRPr lang="en-US" b="1" dirty="0">
              <a:effectLst/>
              <a:latin typeface="Inter"/>
            </a:endParaRPr>
          </a:p>
        </p:txBody>
      </p:sp>
      <p:sp>
        <p:nvSpPr>
          <p:cNvPr id="4" name="TextBox 3">
            <a:extLst>
              <a:ext uri="{FF2B5EF4-FFF2-40B4-BE49-F238E27FC236}">
                <a16:creationId xmlns:a16="http://schemas.microsoft.com/office/drawing/2014/main" id="{0C462F44-ADBA-7CD6-D876-C96581232DBC}"/>
              </a:ext>
            </a:extLst>
          </p:cNvPr>
          <p:cNvSpPr txBox="1"/>
          <p:nvPr/>
        </p:nvSpPr>
        <p:spPr>
          <a:xfrm>
            <a:off x="390617" y="2319655"/>
            <a:ext cx="9650027" cy="3780522"/>
          </a:xfrm>
          <a:prstGeom prst="rect">
            <a:avLst/>
          </a:prstGeom>
          <a:noFill/>
        </p:spPr>
        <p:txBody>
          <a:bodyPr wrap="square">
            <a:spAutoFit/>
          </a:bodyPr>
          <a:lstStyle/>
          <a:p>
            <a:pPr algn="l">
              <a:lnSpc>
                <a:spcPct val="150000"/>
              </a:lnSpc>
              <a:buFont typeface="+mj-lt"/>
              <a:buAutoNum type="arabicPeriod"/>
            </a:pPr>
            <a:r>
              <a:rPr lang="en-US" b="1" i="0" dirty="0">
                <a:solidFill>
                  <a:schemeClr val="accent2">
                    <a:lumMod val="75000"/>
                  </a:schemeClr>
                </a:solidFill>
                <a:effectLst/>
                <a:latin typeface="Arial" panose="020B0604020202020204" pitchFamily="34" charset="0"/>
                <a:cs typeface="Arial" panose="020B0604020202020204" pitchFamily="34" charset="0"/>
              </a:rPr>
              <a:t> Ensure that a class has just a single instance</a:t>
            </a:r>
            <a:r>
              <a:rPr lang="en-US" b="0" i="0" dirty="0">
                <a:solidFill>
                  <a:srgbClr val="444444"/>
                </a:solidFill>
                <a:effectLst/>
                <a:latin typeface="Arial" panose="020B0604020202020204" pitchFamily="34" charset="0"/>
                <a:cs typeface="Arial" panose="020B0604020202020204" pitchFamily="34" charset="0"/>
              </a:rPr>
              <a:t>. Why would anyone want to control how many instances a class has? The most common reason for this is to control access to some shared resource—for example, a database or a file.</a:t>
            </a:r>
            <a:br>
              <a:rPr lang="en-US" b="0" i="0" dirty="0">
                <a:solidFill>
                  <a:srgbClr val="444444"/>
                </a:solidFill>
                <a:effectLst/>
                <a:latin typeface="Arial" panose="020B0604020202020204" pitchFamily="34" charset="0"/>
                <a:cs typeface="Arial" panose="020B0604020202020204" pitchFamily="34" charset="0"/>
              </a:rPr>
            </a:br>
            <a:endParaRPr lang="en-US" b="0" i="0" dirty="0">
              <a:solidFill>
                <a:srgbClr val="444444"/>
              </a:solidFill>
              <a:effectLst/>
              <a:latin typeface="Arial" panose="020B0604020202020204" pitchFamily="34" charset="0"/>
              <a:cs typeface="Arial" panose="020B0604020202020204" pitchFamily="34" charset="0"/>
            </a:endParaRPr>
          </a:p>
          <a:p>
            <a:pPr algn="l">
              <a:lnSpc>
                <a:spcPct val="150000"/>
              </a:lnSpc>
            </a:pPr>
            <a:r>
              <a:rPr lang="en-US" b="0" i="0" dirty="0">
                <a:solidFill>
                  <a:srgbClr val="444444"/>
                </a:solidFill>
                <a:effectLst/>
                <a:latin typeface="Arial" panose="020B0604020202020204" pitchFamily="34" charset="0"/>
                <a:cs typeface="Arial" panose="020B0604020202020204" pitchFamily="34" charset="0"/>
              </a:rPr>
              <a:t>Here’s how it works: imagine that you created an object, but after a while decided to create a new one. Instead of receiving a fresh object, you’ll get the one you already created.</a:t>
            </a:r>
            <a:br>
              <a:rPr lang="en-US" b="0" i="0" dirty="0">
                <a:solidFill>
                  <a:srgbClr val="444444"/>
                </a:solidFill>
                <a:effectLst/>
                <a:latin typeface="Arial" panose="020B0604020202020204" pitchFamily="34" charset="0"/>
                <a:cs typeface="Arial" panose="020B0604020202020204" pitchFamily="34" charset="0"/>
              </a:rPr>
            </a:br>
            <a:endParaRPr lang="en-US" b="0" i="0" dirty="0">
              <a:solidFill>
                <a:srgbClr val="444444"/>
              </a:solidFill>
              <a:effectLst/>
              <a:latin typeface="Arial" panose="020B0604020202020204" pitchFamily="34" charset="0"/>
              <a:cs typeface="Arial" panose="020B0604020202020204" pitchFamily="34" charset="0"/>
            </a:endParaRPr>
          </a:p>
          <a:p>
            <a:pPr algn="l">
              <a:lnSpc>
                <a:spcPct val="150000"/>
              </a:lnSpc>
            </a:pPr>
            <a:r>
              <a:rPr lang="en-US" b="0" i="0" dirty="0">
                <a:solidFill>
                  <a:srgbClr val="444444"/>
                </a:solidFill>
                <a:effectLst/>
                <a:latin typeface="Arial" panose="020B0604020202020204" pitchFamily="34" charset="0"/>
                <a:cs typeface="Arial" panose="020B0604020202020204" pitchFamily="34" charset="0"/>
              </a:rPr>
              <a:t>Note that this behavior is impossible to implement with a regular constructor since a constructor call </a:t>
            </a:r>
            <a:r>
              <a:rPr lang="en-US" b="1" i="0" dirty="0">
                <a:solidFill>
                  <a:srgbClr val="444444"/>
                </a:solidFill>
                <a:effectLst/>
                <a:latin typeface="Arial" panose="020B0604020202020204" pitchFamily="34" charset="0"/>
                <a:cs typeface="Arial" panose="020B0604020202020204" pitchFamily="34" charset="0"/>
              </a:rPr>
              <a:t>must</a:t>
            </a:r>
            <a:r>
              <a:rPr lang="en-US" b="0" i="0" dirty="0">
                <a:solidFill>
                  <a:srgbClr val="444444"/>
                </a:solidFill>
                <a:effectLst/>
                <a:latin typeface="Arial" panose="020B0604020202020204" pitchFamily="34" charset="0"/>
                <a:cs typeface="Arial" panose="020B0604020202020204" pitchFamily="34" charset="0"/>
              </a:rPr>
              <a:t> always return a new object by design.</a:t>
            </a:r>
          </a:p>
        </p:txBody>
      </p:sp>
    </p:spTree>
    <p:extLst>
      <p:ext uri="{BB962C8B-B14F-4D97-AF65-F5344CB8AC3E}">
        <p14:creationId xmlns:p14="http://schemas.microsoft.com/office/powerpoint/2010/main" val="2577819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3852909"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Singleton pattern</a:t>
            </a:r>
          </a:p>
        </p:txBody>
      </p:sp>
      <p:sp>
        <p:nvSpPr>
          <p:cNvPr id="8" name="TextBox 7">
            <a:extLst>
              <a:ext uri="{FF2B5EF4-FFF2-40B4-BE49-F238E27FC236}">
                <a16:creationId xmlns:a16="http://schemas.microsoft.com/office/drawing/2014/main" id="{27A2D008-B39A-0F1D-2C7B-2E6C03DB1A97}"/>
              </a:ext>
            </a:extLst>
          </p:cNvPr>
          <p:cNvSpPr txBox="1"/>
          <p:nvPr/>
        </p:nvSpPr>
        <p:spPr>
          <a:xfrm>
            <a:off x="319087" y="1381194"/>
            <a:ext cx="10209830" cy="923330"/>
          </a:xfrm>
          <a:prstGeom prst="rect">
            <a:avLst/>
          </a:prstGeom>
          <a:noFill/>
        </p:spPr>
        <p:txBody>
          <a:bodyPr wrap="square">
            <a:spAutoFit/>
          </a:bodyPr>
          <a:lstStyle/>
          <a:p>
            <a:pPr algn="l"/>
            <a:r>
              <a:rPr lang="en-US" b="0" i="0" dirty="0">
                <a:solidFill>
                  <a:srgbClr val="444444"/>
                </a:solidFill>
                <a:effectLst/>
                <a:latin typeface="PT Sans" panose="020F0502020204030204" pitchFamily="34" charset="0"/>
              </a:rPr>
              <a:t>The </a:t>
            </a:r>
            <a:r>
              <a:rPr lang="en-US" b="0" i="0" dirty="0">
                <a:solidFill>
                  <a:schemeClr val="accent2">
                    <a:lumMod val="75000"/>
                  </a:schemeClr>
                </a:solidFill>
                <a:effectLst/>
                <a:latin typeface="PT Sans" panose="020F0502020204030204" pitchFamily="34" charset="0"/>
              </a:rPr>
              <a:t>Singleton</a:t>
            </a:r>
            <a:r>
              <a:rPr lang="en-US" b="0" i="0" dirty="0">
                <a:solidFill>
                  <a:srgbClr val="444444"/>
                </a:solidFill>
                <a:effectLst/>
                <a:latin typeface="PT Sans" panose="020F0502020204030204" pitchFamily="34" charset="0"/>
              </a:rPr>
              <a:t> pattern solves two problems at the same time, violating the </a:t>
            </a:r>
            <a:r>
              <a:rPr lang="en-US" b="0" i="1" dirty="0">
                <a:solidFill>
                  <a:srgbClr val="444444"/>
                </a:solidFill>
                <a:effectLst/>
                <a:latin typeface="PT Sans" panose="020F0502020204030204" pitchFamily="34" charset="0"/>
              </a:rPr>
              <a:t>Single Responsibility Principle</a:t>
            </a:r>
            <a:r>
              <a:rPr lang="en-US" b="0" i="0" dirty="0">
                <a:solidFill>
                  <a:srgbClr val="444444"/>
                </a:solidFill>
                <a:effectLst/>
                <a:latin typeface="PT Sans" panose="020F0502020204030204" pitchFamily="34" charset="0"/>
              </a:rPr>
              <a:t>:</a:t>
            </a:r>
          </a:p>
          <a:p>
            <a:br>
              <a:rPr lang="en-US" b="0" i="0" dirty="0">
                <a:solidFill>
                  <a:srgbClr val="444444"/>
                </a:solidFill>
                <a:effectLst/>
                <a:latin typeface="PT Sans" panose="020F0502020204030204" pitchFamily="34" charset="0"/>
              </a:rPr>
            </a:br>
            <a:endParaRPr lang="en-US" b="1" dirty="0">
              <a:effectLst/>
              <a:latin typeface="Inter"/>
            </a:endParaRPr>
          </a:p>
        </p:txBody>
      </p:sp>
      <p:sp>
        <p:nvSpPr>
          <p:cNvPr id="4" name="TextBox 3">
            <a:extLst>
              <a:ext uri="{FF2B5EF4-FFF2-40B4-BE49-F238E27FC236}">
                <a16:creationId xmlns:a16="http://schemas.microsoft.com/office/drawing/2014/main" id="{0C462F44-ADBA-7CD6-D876-C96581232DBC}"/>
              </a:ext>
            </a:extLst>
          </p:cNvPr>
          <p:cNvSpPr txBox="1"/>
          <p:nvPr/>
        </p:nvSpPr>
        <p:spPr>
          <a:xfrm>
            <a:off x="390617" y="2319655"/>
            <a:ext cx="9650027" cy="4149854"/>
          </a:xfrm>
          <a:prstGeom prst="rect">
            <a:avLst/>
          </a:prstGeom>
          <a:noFill/>
        </p:spPr>
        <p:txBody>
          <a:bodyPr wrap="square">
            <a:spAutoFit/>
          </a:bodyPr>
          <a:lstStyle/>
          <a:p>
            <a:pPr algn="l">
              <a:lnSpc>
                <a:spcPct val="150000"/>
              </a:lnSpc>
            </a:pPr>
            <a:r>
              <a:rPr lang="en-US" b="1" i="0" dirty="0">
                <a:solidFill>
                  <a:schemeClr val="accent2">
                    <a:lumMod val="75000"/>
                  </a:schemeClr>
                </a:solidFill>
                <a:effectLst/>
                <a:latin typeface="Arial" panose="020B0604020202020204" pitchFamily="34" charset="0"/>
                <a:cs typeface="Arial" panose="020B0604020202020204" pitchFamily="34" charset="0"/>
              </a:rPr>
              <a:t>2. Provide a global access point to that instance. </a:t>
            </a:r>
            <a:r>
              <a:rPr lang="en-US" i="0" dirty="0">
                <a:effectLst/>
                <a:latin typeface="Arial" panose="020B0604020202020204" pitchFamily="34" charset="0"/>
                <a:cs typeface="Arial" panose="020B0604020202020204" pitchFamily="34" charset="0"/>
              </a:rPr>
              <a:t>Remember those global variables that you (all right, me) used to store some essential objects? While they’re very handy, they’re also very unsafe since any code can potentially overwrite the contents of those variables and crash the app.</a:t>
            </a:r>
          </a:p>
          <a:p>
            <a:pPr algn="l">
              <a:lnSpc>
                <a:spcPct val="150000"/>
              </a:lnSpc>
              <a:buFont typeface="+mj-lt"/>
              <a:buAutoNum type="arabicPeriod"/>
            </a:pPr>
            <a:endParaRPr lang="en-US" sz="800" i="0" dirty="0">
              <a:effectLst/>
              <a:latin typeface="Arial" panose="020B0604020202020204" pitchFamily="34" charset="0"/>
              <a:cs typeface="Arial" panose="020B0604020202020204" pitchFamily="34" charset="0"/>
            </a:endParaRPr>
          </a:p>
          <a:p>
            <a:pPr algn="l">
              <a:lnSpc>
                <a:spcPct val="150000"/>
              </a:lnSpc>
            </a:pPr>
            <a:r>
              <a:rPr lang="en-US" i="0" dirty="0">
                <a:effectLst/>
                <a:latin typeface="Arial" panose="020B0604020202020204" pitchFamily="34" charset="0"/>
                <a:cs typeface="Arial" panose="020B0604020202020204" pitchFamily="34" charset="0"/>
              </a:rPr>
              <a:t>Just like a global variable, the Singleton pattern lets you access some object from anywhere in the program. However, it also protects that instance from being overwritten by other code.</a:t>
            </a:r>
          </a:p>
          <a:p>
            <a:pPr algn="l">
              <a:lnSpc>
                <a:spcPct val="150000"/>
              </a:lnSpc>
              <a:buFont typeface="+mj-lt"/>
              <a:buAutoNum type="arabicPeriod"/>
            </a:pPr>
            <a:endParaRPr lang="en-US" sz="800" i="0" dirty="0">
              <a:effectLst/>
              <a:latin typeface="Arial" panose="020B0604020202020204" pitchFamily="34" charset="0"/>
              <a:cs typeface="Arial" panose="020B0604020202020204" pitchFamily="34" charset="0"/>
            </a:endParaRPr>
          </a:p>
          <a:p>
            <a:pPr algn="l">
              <a:lnSpc>
                <a:spcPct val="150000"/>
              </a:lnSpc>
            </a:pPr>
            <a:r>
              <a:rPr lang="en-US" i="0" dirty="0">
                <a:effectLst/>
                <a:latin typeface="Arial" panose="020B0604020202020204" pitchFamily="34" charset="0"/>
                <a:cs typeface="Arial" panose="020B0604020202020204" pitchFamily="34" charset="0"/>
              </a:rPr>
              <a:t>There’s another side to this problem: you don’t want the code that solves problem #1 to be scattered all over your program. It’s much better to have it within one class, especially if the rest of your code already depends on it.</a:t>
            </a:r>
          </a:p>
        </p:txBody>
      </p:sp>
    </p:spTree>
    <p:extLst>
      <p:ext uri="{BB962C8B-B14F-4D97-AF65-F5344CB8AC3E}">
        <p14:creationId xmlns:p14="http://schemas.microsoft.com/office/powerpoint/2010/main" val="1703951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4935985"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Singleton pattern - Solution</a:t>
            </a:r>
          </a:p>
        </p:txBody>
      </p:sp>
      <p:sp>
        <p:nvSpPr>
          <p:cNvPr id="4" name="TextBox 3">
            <a:extLst>
              <a:ext uri="{FF2B5EF4-FFF2-40B4-BE49-F238E27FC236}">
                <a16:creationId xmlns:a16="http://schemas.microsoft.com/office/drawing/2014/main" id="{0C462F44-ADBA-7CD6-D876-C96581232DBC}"/>
              </a:ext>
            </a:extLst>
          </p:cNvPr>
          <p:cNvSpPr txBox="1"/>
          <p:nvPr/>
        </p:nvSpPr>
        <p:spPr>
          <a:xfrm>
            <a:off x="426128" y="1405255"/>
            <a:ext cx="9650027" cy="4196020"/>
          </a:xfrm>
          <a:prstGeom prst="rect">
            <a:avLst/>
          </a:prstGeom>
          <a:noFill/>
        </p:spPr>
        <p:txBody>
          <a:bodyPr wrap="square">
            <a:spAutoFit/>
          </a:bodyPr>
          <a:lstStyle/>
          <a:p>
            <a:pPr algn="l">
              <a:lnSpc>
                <a:spcPct val="150000"/>
              </a:lnSpc>
            </a:pPr>
            <a:r>
              <a:rPr lang="en-US" i="0" dirty="0">
                <a:effectLst/>
                <a:latin typeface="Arial" panose="020B0604020202020204" pitchFamily="34" charset="0"/>
                <a:cs typeface="Arial" panose="020B0604020202020204" pitchFamily="34" charset="0"/>
              </a:rPr>
              <a:t>All implementations of the Singleton have these two steps in common:</a:t>
            </a:r>
          </a:p>
          <a:p>
            <a:pPr algn="l">
              <a:lnSpc>
                <a:spcPct val="150000"/>
              </a:lnSpc>
            </a:pPr>
            <a:endParaRPr lang="en-US" i="0" dirty="0">
              <a:effectLst/>
              <a:latin typeface="Arial" panose="020B0604020202020204" pitchFamily="34" charset="0"/>
              <a:cs typeface="Arial" panose="020B0604020202020204" pitchFamily="34" charset="0"/>
            </a:endParaRPr>
          </a:p>
          <a:p>
            <a:pPr marL="285750" indent="-285750" algn="l">
              <a:lnSpc>
                <a:spcPct val="150000"/>
              </a:lnSpc>
              <a:buFont typeface="Arial" panose="020B0604020202020204" pitchFamily="34" charset="0"/>
              <a:buChar char="•"/>
            </a:pPr>
            <a:r>
              <a:rPr lang="en-US" i="0" dirty="0">
                <a:effectLst/>
                <a:latin typeface="Arial" panose="020B0604020202020204" pitchFamily="34" charset="0"/>
                <a:cs typeface="Arial" panose="020B0604020202020204" pitchFamily="34" charset="0"/>
              </a:rPr>
              <a:t>Make the default constructor private, to prevent other objects from using the new operator with the Singleton class.</a:t>
            </a:r>
          </a:p>
          <a:p>
            <a:pPr marL="285750" indent="-285750" algn="l">
              <a:lnSpc>
                <a:spcPct val="150000"/>
              </a:lnSpc>
              <a:buFont typeface="Arial" panose="020B0604020202020204" pitchFamily="34" charset="0"/>
              <a:buChar char="•"/>
            </a:pPr>
            <a:r>
              <a:rPr lang="en-US" i="0" dirty="0">
                <a:effectLst/>
                <a:latin typeface="Arial" panose="020B0604020202020204" pitchFamily="34" charset="0"/>
                <a:cs typeface="Arial" panose="020B0604020202020204" pitchFamily="34" charset="0"/>
              </a:rPr>
              <a:t>Create a static creation method that acts as a constructor. Under the hood, this method calls the private constructor to create an object and saves it in a static field. All following calls to this method return the cached object.</a:t>
            </a:r>
          </a:p>
          <a:p>
            <a:pPr algn="l">
              <a:lnSpc>
                <a:spcPct val="150000"/>
              </a:lnSpc>
            </a:pPr>
            <a:endParaRPr lang="en-US" i="0" dirty="0">
              <a:effectLst/>
              <a:latin typeface="Arial" panose="020B0604020202020204" pitchFamily="34" charset="0"/>
              <a:cs typeface="Arial" panose="020B0604020202020204" pitchFamily="34" charset="0"/>
            </a:endParaRPr>
          </a:p>
          <a:p>
            <a:pPr algn="l">
              <a:lnSpc>
                <a:spcPct val="150000"/>
              </a:lnSpc>
            </a:pPr>
            <a:r>
              <a:rPr lang="en-US" i="0" dirty="0">
                <a:effectLst/>
                <a:latin typeface="Arial" panose="020B0604020202020204" pitchFamily="34" charset="0"/>
                <a:cs typeface="Arial" panose="020B0604020202020204" pitchFamily="34" charset="0"/>
              </a:rPr>
              <a:t>If your code has access to the Singleton class, then it’s able to call the Singleton’s static method. So whenever that method is called, the same object is always returned.</a:t>
            </a:r>
          </a:p>
        </p:txBody>
      </p:sp>
    </p:spTree>
    <p:extLst>
      <p:ext uri="{BB962C8B-B14F-4D97-AF65-F5344CB8AC3E}">
        <p14:creationId xmlns:p14="http://schemas.microsoft.com/office/powerpoint/2010/main" val="1587529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5859263"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Singleton pattern - Applicability</a:t>
            </a:r>
          </a:p>
        </p:txBody>
      </p:sp>
      <p:pic>
        <p:nvPicPr>
          <p:cNvPr id="6" name="Picture 5">
            <a:extLst>
              <a:ext uri="{FF2B5EF4-FFF2-40B4-BE49-F238E27FC236}">
                <a16:creationId xmlns:a16="http://schemas.microsoft.com/office/drawing/2014/main" id="{4C4816AB-9E31-D53B-CF05-1E48F2EFA99C}"/>
              </a:ext>
            </a:extLst>
          </p:cNvPr>
          <p:cNvPicPr>
            <a:picLocks noChangeAspect="1"/>
          </p:cNvPicPr>
          <p:nvPr/>
        </p:nvPicPr>
        <p:blipFill>
          <a:blip r:embed="rId2"/>
          <a:stretch>
            <a:fillRect/>
          </a:stretch>
        </p:blipFill>
        <p:spPr>
          <a:xfrm>
            <a:off x="391450" y="1452007"/>
            <a:ext cx="6419850" cy="4752975"/>
          </a:xfrm>
          <a:prstGeom prst="rect">
            <a:avLst/>
          </a:prstGeom>
        </p:spPr>
      </p:pic>
    </p:spTree>
    <p:extLst>
      <p:ext uri="{BB962C8B-B14F-4D97-AF65-F5344CB8AC3E}">
        <p14:creationId xmlns:p14="http://schemas.microsoft.com/office/powerpoint/2010/main" val="152631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5859263"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Singleton pattern - Pros and Cons</a:t>
            </a:r>
          </a:p>
        </p:txBody>
      </p:sp>
      <p:pic>
        <p:nvPicPr>
          <p:cNvPr id="3" name="Picture 2">
            <a:extLst>
              <a:ext uri="{FF2B5EF4-FFF2-40B4-BE49-F238E27FC236}">
                <a16:creationId xmlns:a16="http://schemas.microsoft.com/office/drawing/2014/main" id="{82104E3E-25D7-4499-E113-88F41EC883F3}"/>
              </a:ext>
            </a:extLst>
          </p:cNvPr>
          <p:cNvPicPr>
            <a:picLocks noChangeAspect="1"/>
          </p:cNvPicPr>
          <p:nvPr/>
        </p:nvPicPr>
        <p:blipFill>
          <a:blip r:embed="rId2"/>
          <a:stretch>
            <a:fillRect/>
          </a:stretch>
        </p:blipFill>
        <p:spPr>
          <a:xfrm>
            <a:off x="575292" y="1337636"/>
            <a:ext cx="6091839" cy="5430848"/>
          </a:xfrm>
          <a:prstGeom prst="rect">
            <a:avLst/>
          </a:prstGeom>
        </p:spPr>
      </p:pic>
    </p:spTree>
    <p:extLst>
      <p:ext uri="{BB962C8B-B14F-4D97-AF65-F5344CB8AC3E}">
        <p14:creationId xmlns:p14="http://schemas.microsoft.com/office/powerpoint/2010/main" val="2534741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4870765"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Singleton pattern - Testing</a:t>
            </a:r>
          </a:p>
        </p:txBody>
      </p:sp>
      <p:sp>
        <p:nvSpPr>
          <p:cNvPr id="2" name="TextBox 1">
            <a:extLst>
              <a:ext uri="{FF2B5EF4-FFF2-40B4-BE49-F238E27FC236}">
                <a16:creationId xmlns:a16="http://schemas.microsoft.com/office/drawing/2014/main" id="{76583BC4-39F4-F09E-5187-EFD037B5B687}"/>
              </a:ext>
            </a:extLst>
          </p:cNvPr>
          <p:cNvSpPr txBox="1"/>
          <p:nvPr/>
        </p:nvSpPr>
        <p:spPr>
          <a:xfrm>
            <a:off x="543759" y="1634361"/>
            <a:ext cx="5221086" cy="3371564"/>
          </a:xfrm>
          <a:prstGeom prst="rect">
            <a:avLst/>
          </a:prstGeom>
          <a:noFill/>
        </p:spPr>
        <p:txBody>
          <a:bodyPr wrap="square">
            <a:spAutoFit/>
          </a:bodyPr>
          <a:lstStyle/>
          <a:p>
            <a:pPr>
              <a:lnSpc>
                <a:spcPct val="150000"/>
              </a:lnSpc>
            </a:pPr>
            <a:r>
              <a:rPr lang="en-US" b="0" i="0" dirty="0">
                <a:solidFill>
                  <a:srgbClr val="262626"/>
                </a:solidFill>
                <a:effectLst/>
                <a:latin typeface="Inter"/>
              </a:rPr>
              <a:t>Testing code that relies on a Singleton can get tricky. Since we can't create new instances each time, all tests rely on the modification to the global instance of the previous test. The order of the tests matter in this case, and one small modification can lead to an entire test suite failing. After testing, we need to reset the entire instance in order to reset the modifications made by the tests.</a:t>
            </a:r>
            <a:endParaRPr lang="en-US" dirty="0">
              <a:solidFill>
                <a:srgbClr val="00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7DC063A-63F4-B159-F908-3FD93D8CD47C}"/>
              </a:ext>
            </a:extLst>
          </p:cNvPr>
          <p:cNvPicPr>
            <a:picLocks noChangeAspect="1"/>
          </p:cNvPicPr>
          <p:nvPr/>
        </p:nvPicPr>
        <p:blipFill>
          <a:blip r:embed="rId2"/>
          <a:stretch>
            <a:fillRect/>
          </a:stretch>
        </p:blipFill>
        <p:spPr>
          <a:xfrm>
            <a:off x="5418612" y="725070"/>
            <a:ext cx="7071990" cy="6858000"/>
          </a:xfrm>
          <a:prstGeom prst="rect">
            <a:avLst/>
          </a:prstGeom>
        </p:spPr>
      </p:pic>
    </p:spTree>
    <p:extLst>
      <p:ext uri="{BB962C8B-B14F-4D97-AF65-F5344CB8AC3E}">
        <p14:creationId xmlns:p14="http://schemas.microsoft.com/office/powerpoint/2010/main" val="2686484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1" y="405471"/>
            <a:ext cx="3517641"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New under the hood</a:t>
            </a:r>
          </a:p>
        </p:txBody>
      </p:sp>
    </p:spTree>
    <p:extLst>
      <p:ext uri="{BB962C8B-B14F-4D97-AF65-F5344CB8AC3E}">
        <p14:creationId xmlns:p14="http://schemas.microsoft.com/office/powerpoint/2010/main" val="3660758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JavaScript Environments</a:t>
            </a:r>
          </a:p>
        </p:txBody>
      </p:sp>
      <p:sp>
        <p:nvSpPr>
          <p:cNvPr id="3" name="Rectangle 2">
            <a:extLst>
              <a:ext uri="{FF2B5EF4-FFF2-40B4-BE49-F238E27FC236}">
                <a16:creationId xmlns:a16="http://schemas.microsoft.com/office/drawing/2014/main" id="{6B959284-5FE5-44E6-98F1-ECE18B34E2FF}"/>
              </a:ext>
            </a:extLst>
          </p:cNvPr>
          <p:cNvSpPr/>
          <p:nvPr/>
        </p:nvSpPr>
        <p:spPr>
          <a:xfrm>
            <a:off x="1360311" y="1823156"/>
            <a:ext cx="2404534" cy="2404534"/>
          </a:xfrm>
          <a:prstGeom prst="rect">
            <a:avLst/>
          </a:prstGeom>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D83C91C-93BD-1B9A-F735-C6936510B9DE}"/>
              </a:ext>
            </a:extLst>
          </p:cNvPr>
          <p:cNvSpPr/>
          <p:nvPr/>
        </p:nvSpPr>
        <p:spPr>
          <a:xfrm>
            <a:off x="1998134" y="2551289"/>
            <a:ext cx="1128888" cy="1128888"/>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B078B3CF-4A5F-BFE9-D2A1-F7107BE40BB7}"/>
              </a:ext>
            </a:extLst>
          </p:cNvPr>
          <p:cNvCxnSpPr/>
          <p:nvPr/>
        </p:nvCxnSpPr>
        <p:spPr>
          <a:xfrm>
            <a:off x="3206044" y="3239911"/>
            <a:ext cx="914400" cy="53057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0133B7-FE7E-96F7-F03A-621B03C9E510}"/>
              </a:ext>
            </a:extLst>
          </p:cNvPr>
          <p:cNvSpPr txBox="1"/>
          <p:nvPr/>
        </p:nvSpPr>
        <p:spPr>
          <a:xfrm>
            <a:off x="4018845" y="3814423"/>
            <a:ext cx="1781000" cy="369332"/>
          </a:xfrm>
          <a:prstGeom prst="rect">
            <a:avLst/>
          </a:prstGeom>
          <a:noFill/>
        </p:spPr>
        <p:txBody>
          <a:bodyPr wrap="none" rtlCol="0">
            <a:spAutoFit/>
          </a:bodyPr>
          <a:lstStyle/>
          <a:p>
            <a:r>
              <a:rPr lang="en-US" dirty="0"/>
              <a:t>JavaScript Engine</a:t>
            </a:r>
          </a:p>
        </p:txBody>
      </p:sp>
      <p:sp>
        <p:nvSpPr>
          <p:cNvPr id="24" name="TextBox 23">
            <a:extLst>
              <a:ext uri="{FF2B5EF4-FFF2-40B4-BE49-F238E27FC236}">
                <a16:creationId xmlns:a16="http://schemas.microsoft.com/office/drawing/2014/main" id="{27D7C3A9-44F3-749A-D3F2-B5B9341C8AC1}"/>
              </a:ext>
            </a:extLst>
          </p:cNvPr>
          <p:cNvSpPr txBox="1"/>
          <p:nvPr/>
        </p:nvSpPr>
        <p:spPr>
          <a:xfrm>
            <a:off x="2084851" y="1384870"/>
            <a:ext cx="955454" cy="369332"/>
          </a:xfrm>
          <a:prstGeom prst="rect">
            <a:avLst/>
          </a:prstGeom>
          <a:noFill/>
        </p:spPr>
        <p:txBody>
          <a:bodyPr wrap="none" rtlCol="0">
            <a:spAutoFit/>
          </a:bodyPr>
          <a:lstStyle/>
          <a:p>
            <a:r>
              <a:rPr lang="en-US" dirty="0"/>
              <a:t>Browser</a:t>
            </a:r>
          </a:p>
        </p:txBody>
      </p:sp>
      <p:sp>
        <p:nvSpPr>
          <p:cNvPr id="25" name="TextBox 24">
            <a:extLst>
              <a:ext uri="{FF2B5EF4-FFF2-40B4-BE49-F238E27FC236}">
                <a16:creationId xmlns:a16="http://schemas.microsoft.com/office/drawing/2014/main" id="{291C9352-3078-6CE1-56E4-C53B71983981}"/>
              </a:ext>
            </a:extLst>
          </p:cNvPr>
          <p:cNvSpPr txBox="1"/>
          <p:nvPr/>
        </p:nvSpPr>
        <p:spPr>
          <a:xfrm>
            <a:off x="4018845" y="4280595"/>
            <a:ext cx="1936492" cy="323165"/>
          </a:xfrm>
          <a:prstGeom prst="rect">
            <a:avLst/>
          </a:prstGeom>
          <a:noFill/>
        </p:spPr>
        <p:txBody>
          <a:bodyPr wrap="none" rtlCol="0">
            <a:spAutoFit/>
          </a:bodyPr>
          <a:lstStyle>
            <a:defPPr>
              <a:defRPr lang="en-US"/>
            </a:defPPr>
            <a:lvl1pPr>
              <a:defRPr sz="1500"/>
            </a:lvl1pPr>
          </a:lstStyle>
          <a:p>
            <a:r>
              <a:rPr lang="en-US" dirty="0"/>
              <a:t>Firefox: SpiderMonkey</a:t>
            </a:r>
          </a:p>
        </p:txBody>
      </p:sp>
      <p:sp>
        <p:nvSpPr>
          <p:cNvPr id="26" name="TextBox 25">
            <a:extLst>
              <a:ext uri="{FF2B5EF4-FFF2-40B4-BE49-F238E27FC236}">
                <a16:creationId xmlns:a16="http://schemas.microsoft.com/office/drawing/2014/main" id="{C8D29264-A01F-6F26-A7A6-F5DB07C115A6}"/>
              </a:ext>
            </a:extLst>
          </p:cNvPr>
          <p:cNvSpPr txBox="1"/>
          <p:nvPr/>
        </p:nvSpPr>
        <p:spPr>
          <a:xfrm>
            <a:off x="4018845" y="4667618"/>
            <a:ext cx="1104918" cy="323165"/>
          </a:xfrm>
          <a:prstGeom prst="rect">
            <a:avLst/>
          </a:prstGeom>
          <a:noFill/>
        </p:spPr>
        <p:txBody>
          <a:bodyPr wrap="none" rtlCol="0">
            <a:spAutoFit/>
          </a:bodyPr>
          <a:lstStyle/>
          <a:p>
            <a:r>
              <a:rPr lang="en-US" sz="1500" dirty="0"/>
              <a:t>Chrome: V8</a:t>
            </a:r>
          </a:p>
        </p:txBody>
      </p:sp>
      <p:sp>
        <p:nvSpPr>
          <p:cNvPr id="27" name="Rectangle 26">
            <a:extLst>
              <a:ext uri="{FF2B5EF4-FFF2-40B4-BE49-F238E27FC236}">
                <a16:creationId xmlns:a16="http://schemas.microsoft.com/office/drawing/2014/main" id="{CE059139-B4CB-A8E3-2957-33EAFCDE50A4}"/>
              </a:ext>
            </a:extLst>
          </p:cNvPr>
          <p:cNvSpPr/>
          <p:nvPr/>
        </p:nvSpPr>
        <p:spPr>
          <a:xfrm>
            <a:off x="8427155" y="2037644"/>
            <a:ext cx="2404534" cy="2404534"/>
          </a:xfrm>
          <a:prstGeom prst="rect">
            <a:avLst/>
          </a:prstGeom>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0E06B15-4EFB-2AC1-0AD4-DF1CCF761728}"/>
              </a:ext>
            </a:extLst>
          </p:cNvPr>
          <p:cNvSpPr/>
          <p:nvPr/>
        </p:nvSpPr>
        <p:spPr>
          <a:xfrm>
            <a:off x="9064978" y="2551289"/>
            <a:ext cx="1128888" cy="1128888"/>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C4EC9F-7AE9-B794-5B9B-49F924864C32}"/>
              </a:ext>
            </a:extLst>
          </p:cNvPr>
          <p:cNvSpPr txBox="1"/>
          <p:nvPr/>
        </p:nvSpPr>
        <p:spPr>
          <a:xfrm>
            <a:off x="9283013" y="1453824"/>
            <a:ext cx="692818" cy="369332"/>
          </a:xfrm>
          <a:prstGeom prst="rect">
            <a:avLst/>
          </a:prstGeom>
          <a:noFill/>
        </p:spPr>
        <p:txBody>
          <a:bodyPr wrap="none" rtlCol="0">
            <a:spAutoFit/>
          </a:bodyPr>
          <a:lstStyle/>
          <a:p>
            <a:r>
              <a:rPr lang="en-US" dirty="0"/>
              <a:t>Node</a:t>
            </a:r>
          </a:p>
        </p:txBody>
      </p:sp>
    </p:spTree>
    <p:extLst>
      <p:ext uri="{BB962C8B-B14F-4D97-AF65-F5344CB8AC3E}">
        <p14:creationId xmlns:p14="http://schemas.microsoft.com/office/powerpoint/2010/main" val="354221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ECMAScript</a:t>
            </a:r>
          </a:p>
        </p:txBody>
      </p:sp>
      <p:pic>
        <p:nvPicPr>
          <p:cNvPr id="3074" name="Picture 2" descr="بررسی نسخه های مختلف جاوا اسکریپت و سازگاری آنها با مرورگرهای مختلف">
            <a:extLst>
              <a:ext uri="{FF2B5EF4-FFF2-40B4-BE49-F238E27FC236}">
                <a16:creationId xmlns:a16="http://schemas.microsoft.com/office/drawing/2014/main" id="{64599F80-0D34-C7EF-050E-C2306C95D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470" y="1816631"/>
            <a:ext cx="8507060" cy="478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757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Editor</a:t>
            </a:r>
          </a:p>
        </p:txBody>
      </p:sp>
      <p:pic>
        <p:nvPicPr>
          <p:cNvPr id="3" name="Picture 2">
            <a:extLst>
              <a:ext uri="{FF2B5EF4-FFF2-40B4-BE49-F238E27FC236}">
                <a16:creationId xmlns:a16="http://schemas.microsoft.com/office/drawing/2014/main" id="{6657F857-9DE4-7EB7-DF3A-DF1CE56758B3}"/>
              </a:ext>
            </a:extLst>
          </p:cNvPr>
          <p:cNvPicPr>
            <a:picLocks noChangeAspect="1"/>
          </p:cNvPicPr>
          <p:nvPr/>
        </p:nvPicPr>
        <p:blipFill>
          <a:blip r:embed="rId2"/>
          <a:stretch>
            <a:fillRect/>
          </a:stretch>
        </p:blipFill>
        <p:spPr>
          <a:xfrm>
            <a:off x="440266" y="1423231"/>
            <a:ext cx="10645423" cy="5434769"/>
          </a:xfrm>
          <a:prstGeom prst="rect">
            <a:avLst/>
          </a:prstGeom>
        </p:spPr>
      </p:pic>
    </p:spTree>
    <p:extLst>
      <p:ext uri="{BB962C8B-B14F-4D97-AF65-F5344CB8AC3E}">
        <p14:creationId xmlns:p14="http://schemas.microsoft.com/office/powerpoint/2010/main" val="3548521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4A61B-DD6F-943B-9A46-447AAE08193B}"/>
              </a:ext>
            </a:extLst>
          </p:cNvPr>
          <p:cNvSpPr/>
          <p:nvPr/>
        </p:nvSpPr>
        <p:spPr>
          <a:xfrm>
            <a:off x="0" y="405471"/>
            <a:ext cx="4581236" cy="69272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ea typeface="Verdana" panose="020B0604030504040204" pitchFamily="34" charset="0"/>
                <a:cs typeface="Arial" panose="020B0604020202020204" pitchFamily="34" charset="0"/>
              </a:rPr>
              <a:t>Node.js</a:t>
            </a:r>
          </a:p>
        </p:txBody>
      </p:sp>
      <p:pic>
        <p:nvPicPr>
          <p:cNvPr id="4" name="Picture 3">
            <a:extLst>
              <a:ext uri="{FF2B5EF4-FFF2-40B4-BE49-F238E27FC236}">
                <a16:creationId xmlns:a16="http://schemas.microsoft.com/office/drawing/2014/main" id="{FE1E41C1-4C8C-7062-5CA3-40A0501A9A55}"/>
              </a:ext>
            </a:extLst>
          </p:cNvPr>
          <p:cNvPicPr>
            <a:picLocks noChangeAspect="1"/>
          </p:cNvPicPr>
          <p:nvPr/>
        </p:nvPicPr>
        <p:blipFill>
          <a:blip r:embed="rId2"/>
          <a:stretch>
            <a:fillRect/>
          </a:stretch>
        </p:blipFill>
        <p:spPr>
          <a:xfrm>
            <a:off x="406400" y="1441407"/>
            <a:ext cx="11130844" cy="4868280"/>
          </a:xfrm>
          <a:prstGeom prst="rect">
            <a:avLst/>
          </a:prstGeom>
        </p:spPr>
      </p:pic>
    </p:spTree>
    <p:extLst>
      <p:ext uri="{BB962C8B-B14F-4D97-AF65-F5344CB8AC3E}">
        <p14:creationId xmlns:p14="http://schemas.microsoft.com/office/powerpoint/2010/main" val="1133233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6788</TotalTime>
  <Words>1740</Words>
  <Application>Microsoft Office PowerPoint</Application>
  <PresentationFormat>Widescreen</PresentationFormat>
  <Paragraphs>171</Paragraphs>
  <Slides>57</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-apple-system</vt:lpstr>
      <vt:lpstr>Arial</vt:lpstr>
      <vt:lpstr>Calibri</vt:lpstr>
      <vt:lpstr>Calibri Light</vt:lpstr>
      <vt:lpstr>Courier New</vt:lpstr>
      <vt:lpstr>Google Sans</vt:lpstr>
      <vt:lpstr>inherit</vt:lpstr>
      <vt:lpstr>Inter</vt:lpstr>
      <vt:lpstr>Lato</vt:lpstr>
      <vt:lpstr>PT Sans</vt:lpstr>
      <vt:lpstr>Roboto Mono</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Elecomp</dc:creator>
  <cp:lastModifiedBy>Elecomp</cp:lastModifiedBy>
  <cp:revision>177</cp:revision>
  <dcterms:created xsi:type="dcterms:W3CDTF">2023-07-30T12:29:15Z</dcterms:created>
  <dcterms:modified xsi:type="dcterms:W3CDTF">2023-09-03T16:37:08Z</dcterms:modified>
</cp:coreProperties>
</file>